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0" r:id="rId5"/>
    <p:sldId id="263" r:id="rId6"/>
    <p:sldId id="272" r:id="rId7"/>
    <p:sldId id="259" r:id="rId8"/>
    <p:sldId id="261" r:id="rId9"/>
    <p:sldId id="262" r:id="rId10"/>
    <p:sldId id="264" r:id="rId11"/>
    <p:sldId id="265" r:id="rId12"/>
    <p:sldId id="267" r:id="rId13"/>
    <p:sldId id="268" r:id="rId14"/>
    <p:sldId id="269" r:id="rId15"/>
    <p:sldId id="280" r:id="rId16"/>
    <p:sldId id="275" r:id="rId17"/>
    <p:sldId id="276" r:id="rId18"/>
    <p:sldId id="277" r:id="rId19"/>
    <p:sldId id="279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33CC"/>
    <a:srgbClr val="FF99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C49484-569A-494D-93AB-EC0C03B18FE3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C49484-569A-494D-93AB-EC0C03B18FE3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DC49484-569A-494D-93AB-EC0C03B18FE3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4.jpeg"/><Relationship Id="rId7" Type="http://schemas.openxmlformats.org/officeDocument/2006/relationships/image" Target="../media/image20.jpeg"/><Relationship Id="rId2" Type="http://schemas.openxmlformats.org/officeDocument/2006/relationships/hyperlink" Target="http://www.google.ru/url?sa=i&amp;source=images&amp;cd=&amp;cad=rja&amp;docid=eC1EfwqqeH5PhM&amp;tbnid=hIrIQYjUXp2bgM:&amp;ved=0CAgQjRwwAA&amp;url=http://vkusnoe.biz/recept-piroga-s-vishnej-i-tvorogom-foto.html&amp;ei=A-xFUcH_A-Hh4QS4hoGoDg&amp;psig=AFQjCNERh8dFBoAnJAE-pI2hyTlz-i9NGA&amp;ust=1363623299100539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6.jpeg"/><Relationship Id="rId10" Type="http://schemas.openxmlformats.org/officeDocument/2006/relationships/image" Target="../media/image3.jpeg"/><Relationship Id="rId4" Type="http://schemas.openxmlformats.org/officeDocument/2006/relationships/image" Target="../media/image35.jpe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imgurl=http://www.sostav.ru/articles/rus/2007/18.10/news/images/1grimm1.jpg&amp;imgrefurl=http://www.sostav.ru/news/2007/10/18/r8/&amp;h=1654&amp;w=1654&amp;sz=218&amp;tbnid=Ych0IcaV6-U5mM:&amp;tbnh=91&amp;tbnw=91&amp;prev=/search?q=%D0%BA%D0%B0%D1%80%D1%82%D0%B8%D0%BD%D0%BA%D0%B0+%D0%BA%D0%BE%D0%BD%D1%84%D0%B5%D1%82%D1%8B&amp;tbm=isch&amp;tbo=u&amp;zoom=1&amp;q=%D0%BA%D0%B0%D1%80%D1%82%D0%B8%D0%BD%D0%BA%D0%B0+%D0%BA%D0%BE%D0%BD%D1%84%D0%B5%D1%82%D1%8B&amp;usg=__nMbqvt7Buf88jSGkpaUNz1XKajA=&amp;docid=w6kMF_rQwJT0-M&amp;hl=ru&amp;sa=X&amp;ei=YmJIUaHnHYqA4gSC9YDoBg&amp;sqi=2&amp;ved=0CC4Q9QEwAA&amp;dur=92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Развитие  </a:t>
            </a:r>
            <a:r>
              <a:rPr lang="ru-RU" dirty="0" err="1" smtClean="0"/>
              <a:t>лексико</a:t>
            </a:r>
            <a:r>
              <a:rPr lang="ru-RU" dirty="0" smtClean="0"/>
              <a:t> – грамматического  строя  речи</a:t>
            </a:r>
          </a:p>
          <a:p>
            <a:r>
              <a:rPr lang="ru-RU" dirty="0" smtClean="0"/>
              <a:t>(задания  для  детей  4 – 7 лет)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0" y="1371600"/>
            <a:ext cx="8229600" cy="1337320"/>
          </a:xfrm>
        </p:spPr>
        <p:txBody>
          <a:bodyPr/>
          <a:lstStyle/>
          <a:p>
            <a:r>
              <a:rPr lang="ru-RU" dirty="0" smtClean="0"/>
              <a:t>Продукты 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722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7" descr="сыр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5689131" y="4148860"/>
            <a:ext cx="1440160" cy="140101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>
                <a:effectLst/>
              </a:rPr>
              <a:t>Игра “Что мы приготовим из </a:t>
            </a:r>
            <a:r>
              <a:rPr lang="ru-RU" sz="1800" b="1" dirty="0" smtClean="0">
                <a:effectLst/>
              </a:rPr>
              <a:t>молока”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4947026" y="3752167"/>
            <a:ext cx="78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кефир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370783" y="6180191"/>
            <a:ext cx="968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сметана</a:t>
            </a:r>
            <a:endParaRPr lang="ru-RU" dirty="0"/>
          </a:p>
        </p:txBody>
      </p:sp>
      <p:pic>
        <p:nvPicPr>
          <p:cNvPr id="10242" name="Picture 2" descr="Cow Milk Allergy Ecz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30" y="1549168"/>
            <a:ext cx="3214783" cy="440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 descr="творог"/>
          <p:cNvSpPr>
            <a:spLocks noChangeAspect="1" noChangeArrowheads="1"/>
          </p:cNvSpPr>
          <p:nvPr/>
        </p:nvSpPr>
        <p:spPr bwMode="auto">
          <a:xfrm>
            <a:off x="7429730" y="2250074"/>
            <a:ext cx="1583159" cy="158315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8" name="Rectangle 3" descr="мороженое"/>
          <p:cNvSpPr>
            <a:spLocks noChangeAspect="1" noChangeArrowheads="1"/>
          </p:cNvSpPr>
          <p:nvPr/>
        </p:nvSpPr>
        <p:spPr bwMode="auto">
          <a:xfrm>
            <a:off x="3977445" y="225661"/>
            <a:ext cx="1547154" cy="154715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9" name="Rectangle 3" descr="йогурт2"/>
          <p:cNvSpPr>
            <a:spLocks noChangeAspect="1" noChangeArrowheads="1"/>
          </p:cNvSpPr>
          <p:nvPr/>
        </p:nvSpPr>
        <p:spPr bwMode="auto">
          <a:xfrm>
            <a:off x="3907687" y="5104696"/>
            <a:ext cx="1405570" cy="1405571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0" name="Rectangle 4" descr="масло"/>
          <p:cNvSpPr>
            <a:spLocks noChangeAspect="1" noChangeArrowheads="1"/>
          </p:cNvSpPr>
          <p:nvPr/>
        </p:nvSpPr>
        <p:spPr bwMode="auto">
          <a:xfrm rot="5400000">
            <a:off x="1924421" y="123872"/>
            <a:ext cx="1531805" cy="1531806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1" name="Rectangle 6" descr="сметана"/>
          <p:cNvSpPr>
            <a:spLocks noChangeArrowheads="1"/>
          </p:cNvSpPr>
          <p:nvPr/>
        </p:nvSpPr>
        <p:spPr bwMode="auto">
          <a:xfrm>
            <a:off x="7517762" y="4653094"/>
            <a:ext cx="1495127" cy="1527097"/>
          </a:xfrm>
          <a:prstGeom prst="rect">
            <a:avLst/>
          </a:prstGeom>
          <a:blipFill dpi="0" rotWithShape="0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2" name="Rectangle 3" descr="кефир"/>
          <p:cNvSpPr>
            <a:spLocks noChangeAspect="1" noChangeArrowheads="1"/>
          </p:cNvSpPr>
          <p:nvPr/>
        </p:nvSpPr>
        <p:spPr bwMode="auto">
          <a:xfrm>
            <a:off x="4700256" y="2164603"/>
            <a:ext cx="1654597" cy="165459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181452" y="5545163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сыр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006543" y="4749478"/>
            <a:ext cx="84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йогурт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595847" y="2726753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творог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524599" y="179975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мороженное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889775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масло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69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rc_mi" descr="http://vkusnoe.biz/uploads/taginator/Mar-2013/recept-piroga-s-vishnej-i-tvorogom-foto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39" y="4913975"/>
            <a:ext cx="1642046" cy="1372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638271" y="2526828"/>
            <a:ext cx="99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бублики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92967" y="4325841"/>
            <a:ext cx="115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макароны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364953" y="6243486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пирог</a:t>
            </a:r>
            <a:endParaRPr lang="ru-RU" dirty="0"/>
          </a:p>
        </p:txBody>
      </p:sp>
      <p:pic>
        <p:nvPicPr>
          <p:cNvPr id="9222" name="Picture 6" descr="http://mail.and.kz/uploads/posts/2010-09/1283849704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6" y="1192272"/>
            <a:ext cx="3333750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8" descr="макароны"/>
          <p:cNvSpPr>
            <a:spLocks noChangeArrowheads="1"/>
          </p:cNvSpPr>
          <p:nvPr/>
        </p:nvSpPr>
        <p:spPr bwMode="auto">
          <a:xfrm>
            <a:off x="7524328" y="2998487"/>
            <a:ext cx="1269568" cy="151202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8" name="Rectangle 2" descr="булочка"/>
          <p:cNvSpPr>
            <a:spLocks noChangeArrowheads="1"/>
          </p:cNvSpPr>
          <p:nvPr/>
        </p:nvSpPr>
        <p:spPr bwMode="auto">
          <a:xfrm>
            <a:off x="4046338" y="273050"/>
            <a:ext cx="1504456" cy="1442982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9" name="Rectangle 6" descr="батон"/>
          <p:cNvSpPr>
            <a:spLocks noChangeArrowheads="1"/>
          </p:cNvSpPr>
          <p:nvPr/>
        </p:nvSpPr>
        <p:spPr bwMode="auto">
          <a:xfrm>
            <a:off x="7308303" y="262333"/>
            <a:ext cx="1523963" cy="1510483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0" name="Rectangle 8" descr="сушки"/>
          <p:cNvSpPr>
            <a:spLocks noChangeArrowheads="1"/>
          </p:cNvSpPr>
          <p:nvPr/>
        </p:nvSpPr>
        <p:spPr bwMode="auto">
          <a:xfrm>
            <a:off x="3969792" y="3390699"/>
            <a:ext cx="1435010" cy="1429914"/>
          </a:xfrm>
          <a:prstGeom prst="rect">
            <a:avLst/>
          </a:prstGeom>
          <a:blipFill dpi="0" rotWithShape="0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1" name="Rectangle 6" descr="бублик1"/>
          <p:cNvSpPr>
            <a:spLocks noChangeArrowheads="1"/>
          </p:cNvSpPr>
          <p:nvPr/>
        </p:nvSpPr>
        <p:spPr bwMode="auto">
          <a:xfrm>
            <a:off x="5611408" y="1824307"/>
            <a:ext cx="1512416" cy="1438995"/>
          </a:xfrm>
          <a:prstGeom prst="rect">
            <a:avLst/>
          </a:prstGeom>
          <a:blipFill dpi="0" rotWithShape="0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2" name="Rectangle 2" descr="хлеб"/>
          <p:cNvSpPr>
            <a:spLocks noChangeArrowheads="1"/>
          </p:cNvSpPr>
          <p:nvPr/>
        </p:nvSpPr>
        <p:spPr bwMode="auto">
          <a:xfrm>
            <a:off x="4798566" y="5151892"/>
            <a:ext cx="1512812" cy="1443863"/>
          </a:xfrm>
          <a:prstGeom prst="rect">
            <a:avLst/>
          </a:prstGeom>
          <a:blipFill dpi="0" rotWithShape="0">
            <a:blip r:embed="rId10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163456" y="6226423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хлеб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06610" y="3797073"/>
            <a:ext cx="81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сушки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629312" y="645379"/>
            <a:ext cx="97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булочки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787947" y="1793495"/>
            <a:ext cx="735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батон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66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85699"/>
          </a:xfrm>
        </p:spPr>
        <p:txBody>
          <a:bodyPr>
            <a:normAutofit fontScale="85000" lnSpcReduction="20000"/>
          </a:bodyPr>
          <a:lstStyle/>
          <a:p>
            <a:r>
              <a:rPr lang="ru-RU" cap="small" dirty="0"/>
              <a:t>Кулинар Егорка лакомую горку</a:t>
            </a:r>
            <a:br>
              <a:rPr lang="ru-RU" cap="small" dirty="0"/>
            </a:br>
            <a:r>
              <a:rPr lang="ru-RU" cap="small" dirty="0"/>
              <a:t>нам испек на день рождения -</a:t>
            </a:r>
            <a:br>
              <a:rPr lang="ru-RU" cap="small" dirty="0"/>
            </a:br>
            <a:r>
              <a:rPr lang="ru-RU" cap="small" dirty="0"/>
              <a:t>Налетайте без стесненья!</a:t>
            </a:r>
          </a:p>
        </p:txBody>
      </p:sp>
      <p:pic>
        <p:nvPicPr>
          <p:cNvPr id="11268" name="Picture 4" descr="&amp;Zcy;&amp;acy;&amp;gcy;&amp;acy;&amp;dcy;&amp;kcy;&amp;icy; &amp;pcy;&amp;rcy;&amp;ocy; &amp;tcy;&amp;ocy;&amp;rcy;&amp;t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6" y="3212976"/>
            <a:ext cx="1905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102225" y="1653091"/>
            <a:ext cx="4041775" cy="1049127"/>
          </a:xfrm>
        </p:spPr>
        <p:txBody>
          <a:bodyPr>
            <a:noAutofit/>
          </a:bodyPr>
          <a:lstStyle/>
          <a:p>
            <a:r>
              <a:rPr lang="ru-RU" sz="1600" cap="small" dirty="0"/>
              <a:t>Для любимой бабушки </a:t>
            </a:r>
            <a:br>
              <a:rPr lang="ru-RU" sz="1600" cap="small" dirty="0"/>
            </a:br>
            <a:r>
              <a:rPr lang="ru-RU" sz="1600" cap="small" dirty="0"/>
              <a:t>Испеку оладушки. </a:t>
            </a:r>
            <a:br>
              <a:rPr lang="ru-RU" sz="1600" cap="small" dirty="0"/>
            </a:br>
            <a:r>
              <a:rPr lang="ru-RU" sz="1600" cap="small" dirty="0"/>
              <a:t>Так румяны и вкусны </a:t>
            </a:r>
            <a:br>
              <a:rPr lang="ru-RU" sz="1600" cap="small" dirty="0"/>
            </a:br>
            <a:r>
              <a:rPr lang="ru-RU" sz="1600" cap="small" dirty="0"/>
              <a:t>Эти пышные ...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1270" name="Picture 6" descr="&amp;Zcy;&amp;acy;&amp;gcy;&amp;acy;&amp;dcy;&amp;kcy;&amp;icy; &amp;pcy;&amp;rcy;&amp;ocy; &amp;khcy;&amp;lcy;&amp;iecy;&amp;bcy;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4492919"/>
            <a:ext cx="23812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 загадку.</a:t>
            </a:r>
            <a:endParaRPr lang="ru-RU" dirty="0"/>
          </a:p>
        </p:txBody>
      </p:sp>
      <p:pic>
        <p:nvPicPr>
          <p:cNvPr id="11272" name="Picture 8" descr="&amp;Zcy;&amp;acy;&amp;gcy;&amp;acy;&amp;dcy;&amp;kcy;&amp;icy; &amp;pcy;&amp;rcy;&amp;ocy; &amp;bcy;&amp;lcy;&amp;icy;&amp;ncy;&amp;y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2" y="2702218"/>
            <a:ext cx="2381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&amp;zcy;&amp;acy;&amp;gcy;&amp;acy;&amp;dcy;&amp;kcy;&amp;icy; &amp;pcy;&amp;rcy;&amp;ocy; &amp;kcy;&amp;ocy;&amp;ncy;&amp;fcy;&amp;iecy;&amp;tcy;&amp;ycy; &amp;scy; &amp;ocy;&amp;tcy;&amp;vcy;&amp;iecy;&amp;tcy;&amp;acy;&amp;mcy;&amp;i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180" y="4649340"/>
            <a:ext cx="1908820" cy="190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0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4040188" cy="154297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7" name="Picture 9" descr="&amp;zcy;&amp;acy;&amp;gcy;&amp;acy;&amp;dcy;&amp;kcy;&amp;icy; &amp;pcy;&amp;rcy;&amp;ocy; &amp;mcy;&amp;ocy;&amp;rcy;&amp;ocy;&amp;zhcy;&amp;iecy;&amp;ncy;&amp;ocy;&amp;iecy; &amp;scy; &amp;ocy;&amp;tcy;&amp;vcy;&amp;iecy;&amp;tcy;&amp;acy;&amp;mcy;&amp;i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22156"/>
            <a:ext cx="2407402" cy="240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25" y="764704"/>
            <a:ext cx="4041775" cy="152129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5" name="Picture 7" descr="&amp;zcy;&amp;acy;&amp;gcy;&amp;acy;&amp;dcy;&amp;kcy;&amp;icy; &amp;pcy;&amp;rcy;&amp;ocy; &amp;scy;&amp;acy;&amp;khcy;&amp;acy;&amp;rcy; &amp;scy; &amp;ocy;&amp;tcy;&amp;vcy;&amp;iecy;&amp;tcy;&amp;acy;&amp;mcy;&amp;icy;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3372278"/>
            <a:ext cx="223837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27563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971600" y="551428"/>
            <a:ext cx="309634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Сахаристая рубашка,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Сверху — яркая бумажка.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Сладкоежки любят это.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Что за лакомство?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60032" y="82842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Что </a:t>
            </a:r>
            <a:r>
              <a:rPr lang="ru-RU" dirty="0"/>
              <a:t>же это за песочек,  </a:t>
            </a:r>
            <a:br>
              <a:rPr lang="ru-RU" dirty="0"/>
            </a:br>
            <a:r>
              <a:rPr lang="ru-RU" dirty="0"/>
              <a:t> Сладок с ним у нас </a:t>
            </a:r>
            <a:r>
              <a:rPr lang="ru-RU" dirty="0" err="1"/>
              <a:t>чаёчек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 В каждой кухне проживает,</a:t>
            </a:r>
            <a:br>
              <a:rPr lang="ru-RU" dirty="0"/>
            </a:br>
            <a:r>
              <a:rPr lang="ru-RU" dirty="0"/>
              <a:t> всем хозяйкам </a:t>
            </a:r>
            <a:r>
              <a:rPr lang="ru-RU" dirty="0" smtClean="0"/>
              <a:t>угождает?</a:t>
            </a:r>
            <a:r>
              <a:rPr lang="ru-RU" dirty="0"/>
              <a:t> </a:t>
            </a:r>
          </a:p>
        </p:txBody>
      </p:sp>
      <p:pic>
        <p:nvPicPr>
          <p:cNvPr id="12301" name="Picture 13" descr="&amp;Zcy;&amp;acy;&amp;gcy;&amp;acy;&amp;dcy;&amp;kcy;&amp;icy; &amp;pcy;&amp;rcy;&amp;ocy; &amp;yacy;&amp;jcy;&amp;ts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884" y="2204864"/>
            <a:ext cx="238125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&amp;Icy;&amp;zcy;&amp;ocy;&amp;bcy;&amp;rcy;&amp;acy;&amp;zhcy;&amp;iecy;&amp;ncy;&amp;icy;&amp;iecy; &amp;scy; &amp;kcy;&amp;ocy;&amp;dcy;&amp;ocy;&amp;mcy; 345857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179" y="4656027"/>
            <a:ext cx="2610973" cy="197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5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4000" dirty="0">
                <a:effectLst/>
              </a:rPr>
              <a:t>Игра. “Четвертый лишний”</a:t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3933056"/>
            <a:ext cx="12300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Вафли</a:t>
            </a:r>
          </a:p>
          <a:p>
            <a:pPr algn="ctr"/>
            <a:r>
              <a:rPr lang="ru-RU" dirty="0" smtClean="0"/>
              <a:t>Сардельки</a:t>
            </a:r>
          </a:p>
          <a:p>
            <a:pPr algn="ctr"/>
            <a:r>
              <a:rPr lang="ru-RU" dirty="0" smtClean="0"/>
              <a:t>Молоко</a:t>
            </a:r>
          </a:p>
          <a:p>
            <a:pPr algn="ctr"/>
            <a:r>
              <a:rPr lang="ru-RU" dirty="0" smtClean="0"/>
              <a:t>Стул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Rectangle 7" descr="сарделька"/>
          <p:cNvSpPr>
            <a:spLocks noChangeArrowheads="1"/>
          </p:cNvSpPr>
          <p:nvPr/>
        </p:nvSpPr>
        <p:spPr bwMode="auto">
          <a:xfrm>
            <a:off x="5076056" y="877377"/>
            <a:ext cx="2588294" cy="255070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0" name="Rectangle 4" descr="молоко1"/>
          <p:cNvSpPr>
            <a:spLocks noChangeAspect="1" noChangeArrowheads="1"/>
          </p:cNvSpPr>
          <p:nvPr/>
        </p:nvSpPr>
        <p:spPr bwMode="auto">
          <a:xfrm>
            <a:off x="5796136" y="3649094"/>
            <a:ext cx="2519362" cy="302525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1" name="Rectangle 2" descr="вафли1"/>
          <p:cNvSpPr>
            <a:spLocks noChangeAspect="1" noChangeArrowheads="1"/>
          </p:cNvSpPr>
          <p:nvPr/>
        </p:nvSpPr>
        <p:spPr bwMode="auto">
          <a:xfrm>
            <a:off x="1559190" y="908719"/>
            <a:ext cx="2519363" cy="25193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2" name="Picture 4" descr="сту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47" y="3645024"/>
            <a:ext cx="2425121" cy="30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6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788843"/>
              </p:ext>
            </p:extLst>
          </p:nvPr>
        </p:nvGraphicFramePr>
        <p:xfrm>
          <a:off x="3635896" y="1772816"/>
          <a:ext cx="5111752" cy="31683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77938"/>
                <a:gridCol w="1303188"/>
                <a:gridCol w="1252688"/>
                <a:gridCol w="1277938"/>
              </a:tblGrid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цвет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форма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вкус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на  ощупь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2" descr="булочка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179512" y="1772817"/>
            <a:ext cx="3286001" cy="3168352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57200"/>
            <a:ext cx="4335420" cy="102758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Составление  описательного  рассказа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276872"/>
            <a:ext cx="720080" cy="720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148064" y="2060848"/>
            <a:ext cx="1008112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rg_hi" descr="http://t0.gstatic.com/images?q=tbn:ANd9GcRbk4RmW2JJi1zgXsOQsAGA8y53POqo72XsVuter-05a69fpYkF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4824"/>
            <a:ext cx="1224136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72816"/>
            <a:ext cx="144016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08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623" y="22933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Составление  рассказа </a:t>
            </a:r>
            <a:br>
              <a:rPr lang="ru-RU" dirty="0" smtClean="0"/>
            </a:br>
            <a:r>
              <a:rPr lang="ru-RU" dirty="0" smtClean="0"/>
              <a:t>«откуда к нам хлеб пришёл».</a:t>
            </a:r>
            <a:endParaRPr lang="ru-RU" dirty="0"/>
          </a:p>
        </p:txBody>
      </p:sp>
      <p:pic>
        <p:nvPicPr>
          <p:cNvPr id="13314" name="Picture 2" descr="https://docs.google.com/viewer?url=http%3A%2F%2Fnsportal.ru%2Fsites%2Fdefault%2Ffiles%2F2011%2F10%2Fotkuda_k_nam_hleb_prishyol_prezentaciya-3.ppt&amp;docid=fe2ea575afeb1cb66e2e9d2aac63c3de&amp;a=bi&amp;pagenumber=3&amp;w=5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3" y="1484784"/>
            <a:ext cx="2238217" cy="167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docs.google.com/viewer?url=http%3A%2F%2Fnsportal.ru%2Fsites%2Fdefault%2Ffiles%2F2011%2F10%2Fotkuda_k_nam_hleb_prishyol_prezentaciya-3.ppt&amp;docid=fe2ea575afeb1cb66e2e9d2aac63c3de&amp;a=bi&amp;pagenumber=4&amp;w=5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891" y="1509022"/>
            <a:ext cx="2187395" cy="163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docs.google.com/viewer?url=http%3A%2F%2Fnsportal.ru%2Fsites%2Fdefault%2Ffiles%2F2011%2F10%2Fotkuda_k_nam_hleb_prishyol_prezentaciya-3.ppt&amp;docid=fe2ea575afeb1cb66e2e9d2aac63c3de&amp;a=bi&amp;pagenumber=5&amp;w=5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19" y="1522876"/>
            <a:ext cx="2187395" cy="163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docs.google.com/viewer?url=http%3A%2F%2Fnsportal.ru%2Fsites%2Fdefault%2Ffiles%2F2011%2F10%2Fotkuda_k_nam_hleb_prishyol_prezentaciya-3.ppt&amp;docid=fe2ea575afeb1cb66e2e9d2aac63c3de&amp;a=bi&amp;pagenumber=6&amp;w=5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25" y="3252321"/>
            <a:ext cx="2239771" cy="167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docs.google.com/viewer?url=http%3A%2F%2Fnsportal.ru%2Fsites%2Fdefault%2Ffiles%2F2011%2F10%2Fotkuda_k_nam_hleb_prishyol_prezentaciya-3.ppt&amp;docid=fe2ea575afeb1cb66e2e9d2aac63c3de&amp;a=bi&amp;pagenumber=7&amp;w=5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891" y="3262021"/>
            <a:ext cx="2213884" cy="165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s://docs.google.com/viewer?url=http%3A%2F%2Fnsportal.ru%2Fsites%2Fdefault%2Ffiles%2F2011%2F10%2Fotkuda_k_nam_hleb_prishyol_prezentaciya-3.ppt&amp;docid=fe2ea575afeb1cb66e2e9d2aac63c3de&amp;a=bi&amp;pagenumber=8&amp;w=5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19" y="3262021"/>
            <a:ext cx="2235844" cy="167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https://docs.google.com/viewer?url=http%3A%2F%2Fnsportal.ru%2Fsites%2Fdefault%2Ffiles%2F2011%2F10%2Fotkuda_k_nam_hleb_prishyol_prezentaciya-3.ppt&amp;docid=fe2ea575afeb1cb66e2e9d2aac63c3de&amp;a=bi&amp;pagenumber=9&amp;w=5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891" y="5085184"/>
            <a:ext cx="2242195" cy="168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3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 к  картинкам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59340"/>
            <a:ext cx="3096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 </a:t>
            </a:r>
            <a:r>
              <a:rPr lang="ru-RU" dirty="0" smtClean="0"/>
              <a:t>что </a:t>
            </a:r>
            <a:r>
              <a:rPr lang="ru-RU" dirty="0"/>
              <a:t>будем составлять рассказ?</a:t>
            </a:r>
            <a:br>
              <a:rPr lang="ru-RU" dirty="0"/>
            </a:br>
            <a:r>
              <a:rPr lang="ru-RU" dirty="0" smtClean="0"/>
              <a:t>Что сажают в землю?</a:t>
            </a:r>
          </a:p>
          <a:p>
            <a:r>
              <a:rPr lang="ru-RU" dirty="0" smtClean="0"/>
              <a:t>С помощью чего сажают зерна?</a:t>
            </a:r>
          </a:p>
          <a:p>
            <a:r>
              <a:rPr lang="ru-RU" dirty="0" smtClean="0"/>
              <a:t>Что потом происходит?</a:t>
            </a:r>
          </a:p>
          <a:p>
            <a:r>
              <a:rPr lang="ru-RU" dirty="0" smtClean="0"/>
              <a:t>Как собирают колоски?</a:t>
            </a:r>
          </a:p>
          <a:p>
            <a:r>
              <a:rPr lang="ru-RU" dirty="0" smtClean="0"/>
              <a:t>Куда зерно отвозят?</a:t>
            </a:r>
          </a:p>
          <a:p>
            <a:r>
              <a:rPr lang="ru-RU" dirty="0" smtClean="0"/>
              <a:t>Что происходит на мельнице?</a:t>
            </a:r>
          </a:p>
          <a:p>
            <a:r>
              <a:rPr lang="ru-RU" dirty="0" smtClean="0"/>
              <a:t>Где пекут хлеб?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 descr="https://docs.google.com/viewer?url=http%3A%2F%2Fnsportal.ru%2Fsites%2Fdefault%2Ffiles%2F2011%2F10%2Fotkuda_k_nam_hleb_prishyol_prezentaciya-3.ppt&amp;docid=fe2ea575afeb1cb66e2e9d2aac63c3de&amp;a=bi&amp;pagenumber=3&amp;w=5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485" y="1451405"/>
            <a:ext cx="1686757" cy="126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docs.google.com/viewer?url=http%3A%2F%2Fnsportal.ru%2Fsites%2Fdefault%2Ffiles%2F2011%2F10%2Fotkuda_k_nam_hleb_prishyol_prezentaciya-3.ppt&amp;docid=fe2ea575afeb1cb66e2e9d2aac63c3de&amp;a=bi&amp;pagenumber=4&amp;w=5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67" y="1451406"/>
            <a:ext cx="1703024" cy="12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docs.google.com/viewer?url=http%3A%2F%2Fnsportal.ru%2Fsites%2Fdefault%2Ffiles%2F2011%2F10%2Fotkuda_k_nam_hleb_prishyol_prezentaciya-3.ppt&amp;docid=fe2ea575afeb1cb66e2e9d2aac63c3de&amp;a=bi&amp;pagenumber=5&amp;w=5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07" y="1451405"/>
            <a:ext cx="1686756" cy="126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docs.google.com/viewer?url=http%3A%2F%2Fnsportal.ru%2Fsites%2Fdefault%2Ffiles%2F2011%2F10%2Fotkuda_k_nam_hleb_prishyol_prezentaciya-3.ppt&amp;docid=fe2ea575afeb1cb66e2e9d2aac63c3de&amp;a=bi&amp;pagenumber=6&amp;w=5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485" y="3059668"/>
            <a:ext cx="1735595" cy="130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docs.google.com/viewer?url=http%3A%2F%2Fnsportal.ru%2Fsites%2Fdefault%2Ffiles%2F2011%2F10%2Fotkuda_k_nam_hleb_prishyol_prezentaciya-3.ppt&amp;docid=fe2ea575afeb1cb66e2e9d2aac63c3de&amp;a=bi&amp;pagenumber=7&amp;w=5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98" y="3059668"/>
            <a:ext cx="1732754" cy="129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docs.google.com/viewer?url=http%3A%2F%2Fnsportal.ru%2Fsites%2Fdefault%2Ffiles%2F2011%2F10%2Fotkuda_k_nam_hleb_prishyol_prezentaciya-3.ppt&amp;docid=fe2ea575afeb1cb66e2e9d2aac63c3de&amp;a=bi&amp;pagenumber=8&amp;w=5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612" y="3059668"/>
            <a:ext cx="1613151" cy="128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s://docs.google.com/viewer?url=http%3A%2F%2Fnsportal.ru%2Fsites%2Fdefault%2Ffiles%2F2011%2F10%2Fotkuda_k_nam_hleb_prishyol_prezentaciya-3.ppt&amp;docid=fe2ea575afeb1cb66e2e9d2aac63c3de&amp;a=bi&amp;pagenumber=9&amp;w=5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81" y="4496303"/>
            <a:ext cx="2908187" cy="227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Рассказ </a:t>
            </a:r>
            <a:r>
              <a:rPr lang="ru-RU" dirty="0"/>
              <a:t>ребёнку не читается, а может использоваться в качестве помощи в случае затруднений при составлении </a:t>
            </a:r>
            <a:r>
              <a:rPr lang="ru-RU" dirty="0" smtClean="0"/>
              <a:t>детского. </a:t>
            </a:r>
          </a:p>
          <a:p>
            <a:r>
              <a:rPr lang="ru-RU" dirty="0" smtClean="0"/>
              <a:t>Наступила </a:t>
            </a:r>
            <a:r>
              <a:rPr lang="ru-RU" dirty="0"/>
              <a:t>весна. Растаял снег. На поле вышли </a:t>
            </a:r>
            <a:r>
              <a:rPr lang="ru-RU" dirty="0" smtClean="0"/>
              <a:t>трактора с плугом. </a:t>
            </a:r>
            <a:r>
              <a:rPr lang="ru-RU" dirty="0"/>
              <a:t>Они вспахали землю. Затем к тракторам прицепили борону, и они взрыхлили землю, чтобы земля стала мягкой и зерна засевались лучше. Потом </a:t>
            </a:r>
            <a:r>
              <a:rPr lang="ru-RU" dirty="0" smtClean="0"/>
              <a:t>машины-сеялки </a:t>
            </a:r>
            <a:r>
              <a:rPr lang="ru-RU" dirty="0"/>
              <a:t>стали рассеивать зерно по полю. Наконец зерно взошло. На поле появились насекомые вредители, которые стали обгрызать молодые ростки. Тогда в небо поднялся самолет. Летчик рассыпал над полем удобрения и вредные насекомые погибли. В конце лета зерно поспело. Вышли на поле комбайны. Они собрали зерно в грузовики, а грузовики повезли его на </a:t>
            </a:r>
            <a:r>
              <a:rPr lang="ru-RU" dirty="0" smtClean="0"/>
              <a:t>мельницу. </a:t>
            </a:r>
            <a:r>
              <a:rPr lang="ru-RU" dirty="0"/>
              <a:t>Там зерно перемололи и получилась мука. Муку в больших мешках отправили в пекарню, где пекари испекли из нее хлеб. Из пекарни хлеб доставили в хлебный магазин. Там его купили люди.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Примерное  составление  рассказа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7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Mcy;&amp;Ncy;&amp;IEcy;&amp;Mcy;&amp;Ocy;&amp;Tcy;&amp;Acy;&amp;Bcy;&amp;Lcy;&amp;Icy;&amp;TScy;&amp;Ycy;: &amp;Pcy;&amp;rcy;&amp;ocy;&amp;dcy;&amp;ucy;&amp;kcy;&amp;tcy;&amp;ycy;; © &amp;Acy;&amp;vcy;&amp;iecy;&amp;rcy;&amp;icy;&amp;ncy;&amp;acy; &amp;Kcy;&amp;rcy;&amp;icy;&amp;scy;&amp;tcy;&amp;icy;&amp;ncy;&amp;a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0200" y="1779588"/>
            <a:ext cx="3429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Прочитай  и  выучи стихотворение.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95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ru-RU" dirty="0" smtClean="0"/>
              <a:t>Называние  предметов</a:t>
            </a:r>
            <a:endParaRPr lang="ru-RU" dirty="0"/>
          </a:p>
        </p:txBody>
      </p:sp>
      <p:sp>
        <p:nvSpPr>
          <p:cNvPr id="14" name="Rectangle 7" descr="сыр"/>
          <p:cNvSpPr>
            <a:spLocks noChangeArrowheads="1"/>
          </p:cNvSpPr>
          <p:nvPr/>
        </p:nvSpPr>
        <p:spPr bwMode="auto">
          <a:xfrm>
            <a:off x="468113" y="1417639"/>
            <a:ext cx="2375695" cy="2237534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5" name="Rectangle 2" descr="хлеб"/>
          <p:cNvSpPr>
            <a:spLocks noChangeArrowheads="1"/>
          </p:cNvSpPr>
          <p:nvPr/>
        </p:nvSpPr>
        <p:spPr bwMode="auto">
          <a:xfrm>
            <a:off x="3334151" y="1417054"/>
            <a:ext cx="2416133" cy="223753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6" name="Rectangle 5" descr="молоко1"/>
          <p:cNvSpPr>
            <a:spLocks noChangeAspect="1" noChangeArrowheads="1"/>
          </p:cNvSpPr>
          <p:nvPr/>
        </p:nvSpPr>
        <p:spPr bwMode="auto">
          <a:xfrm>
            <a:off x="3334151" y="4076304"/>
            <a:ext cx="2448123" cy="244812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7" name="Rectangle 2" descr="колбаса3"/>
          <p:cNvSpPr>
            <a:spLocks noChangeArrowheads="1"/>
          </p:cNvSpPr>
          <p:nvPr/>
        </p:nvSpPr>
        <p:spPr bwMode="auto">
          <a:xfrm>
            <a:off x="6228184" y="1383954"/>
            <a:ext cx="2458616" cy="2271219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8" name="Rectangle 8" descr="макароны"/>
          <p:cNvSpPr>
            <a:spLocks noChangeArrowheads="1"/>
          </p:cNvSpPr>
          <p:nvPr/>
        </p:nvSpPr>
        <p:spPr bwMode="auto">
          <a:xfrm>
            <a:off x="6272617" y="4067108"/>
            <a:ext cx="2447676" cy="2448123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026" name="Picture 2" descr="&amp;Dcy;&amp;iecy;&amp;tcy;&amp;scy;&amp;kcy;&amp;icy;&amp;iecy; &amp;kcy;&amp;acy;&amp;rcy;&amp;tcy;&amp;icy;&amp;ncy;&amp;kcy;&amp;icy; - &amp;YAcy;&amp;jcy;&amp;tscy;&amp;acy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5" y="4076304"/>
            <a:ext cx="2390443" cy="243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gigamir.net/upload/img/content/originnal_85b8b821128623e5f7c205d2f5473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501858" cy="63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862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&amp;Pcy;&amp;ocy;&amp;rcy;&amp;tscy;&amp;icy;&amp;ocy;&amp;ncy;&amp;ncy;&amp;ocy;&amp;iecy; &amp;pcy;&amp;icy;&amp;tcy;&amp;acy;&amp;ncy;&amp;icy;&amp;iecy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39" y="1628800"/>
            <a:ext cx="4879391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3104962"/>
            <a:ext cx="3682752" cy="1008113"/>
          </a:xfrm>
        </p:spPr>
        <p:txBody>
          <a:bodyPr>
            <a:normAutofit fontScale="55000" lnSpcReduction="20000"/>
          </a:bodyPr>
          <a:lstStyle/>
          <a:p>
            <a:pPr marL="137160" indent="0">
              <a:buNone/>
            </a:pPr>
            <a:r>
              <a:rPr lang="ru-RU" sz="6000" dirty="0" smtClean="0">
                <a:solidFill>
                  <a:srgbClr val="FFFF00"/>
                </a:solidFill>
              </a:rPr>
              <a:t>Продукты питания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Обобщающее  понятие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2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 descr="сушки"/>
          <p:cNvSpPr>
            <a:spLocks noGrp="1" noChangeAspect="1" noChangeArrowheads="1"/>
          </p:cNvSpPr>
          <p:nvPr>
            <p:ph sz="half" idx="2"/>
          </p:nvPr>
        </p:nvSpPr>
        <p:spPr bwMode="auto">
          <a:xfrm>
            <a:off x="5148064" y="3765750"/>
            <a:ext cx="3095327" cy="241892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Игра:  «Один – Много».</a:t>
            </a:r>
            <a:endParaRPr lang="ru-RU" dirty="0"/>
          </a:p>
        </p:txBody>
      </p:sp>
      <p:pic>
        <p:nvPicPr>
          <p:cNvPr id="3074" name="Picture 2" descr="&amp;Dcy;&amp;iecy;&amp;tcy;&amp;scy;&amp;kcy;&amp;icy;&amp;iecy; &amp;kcy;&amp;acy;&amp;rcy;&amp;tcy;&amp;icy;&amp;ncy;&amp;kcy;&amp;icy; - &amp;Kcy;&amp;ocy;&amp;ncy;&amp;fcy;&amp;iecy;&amp;tcy;&amp;y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65750"/>
            <a:ext cx="3538736" cy="23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-sovetnik.ru/picsnezin/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10104"/>
            <a:ext cx="2304256" cy="188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&amp;Icy;&amp;zcy;&amp;ocy;&amp;bcy;&amp;rcy;&amp;acy;&amp;zhcy;&amp;iecy;&amp;ncy;&amp;icy;&amp;iecy; &amp;scy; &amp;kcy;&amp;ocy;&amp;dcy;&amp;ocy;&amp;mcy; 345857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47" y="1620911"/>
            <a:ext cx="2485641" cy="187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33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 descr="колбаса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2120" y="956396"/>
            <a:ext cx="2376264" cy="2519363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3" name="Picture 4" descr="&amp;Icy;&amp;zcy;&amp;ocy;&amp;bcy;&amp;rcy;&amp;acy;&amp;zhcy;&amp;iecy;&amp;ncy;&amp;icy;&amp;ie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3284984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grif.kiev.ua/files/images/11_2010/12890412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386104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 descr="булочка"/>
          <p:cNvSpPr>
            <a:spLocks noChangeArrowheads="1"/>
          </p:cNvSpPr>
          <p:nvPr/>
        </p:nvSpPr>
        <p:spPr bwMode="auto">
          <a:xfrm>
            <a:off x="1187624" y="476672"/>
            <a:ext cx="2519362" cy="2519363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1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772816"/>
            <a:ext cx="7787208" cy="108012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1    2     3      4     5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86600" cy="1091208"/>
          </a:xfrm>
        </p:spPr>
        <p:txBody>
          <a:bodyPr/>
          <a:lstStyle/>
          <a:p>
            <a:r>
              <a:rPr lang="ru-RU" dirty="0" smtClean="0"/>
              <a:t>Игра  «Два – пять».</a:t>
            </a:r>
            <a:endParaRPr lang="ru-RU" dirty="0"/>
          </a:p>
        </p:txBody>
      </p:sp>
      <p:sp>
        <p:nvSpPr>
          <p:cNvPr id="9" name="Oval 8" descr="булочка"/>
          <p:cNvSpPr>
            <a:spLocks noChangeArrowheads="1"/>
          </p:cNvSpPr>
          <p:nvPr/>
        </p:nvSpPr>
        <p:spPr bwMode="auto">
          <a:xfrm>
            <a:off x="736278" y="3025512"/>
            <a:ext cx="1800225" cy="1800225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0" name="Oval 9" descr="хлеб"/>
          <p:cNvSpPr>
            <a:spLocks noChangeArrowheads="1"/>
          </p:cNvSpPr>
          <p:nvPr/>
        </p:nvSpPr>
        <p:spPr bwMode="auto">
          <a:xfrm>
            <a:off x="3594810" y="3025513"/>
            <a:ext cx="1800225" cy="1800225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1" name="Oval 10" descr="бублик1"/>
          <p:cNvSpPr>
            <a:spLocks noChangeArrowheads="1"/>
          </p:cNvSpPr>
          <p:nvPr/>
        </p:nvSpPr>
        <p:spPr bwMode="auto">
          <a:xfrm>
            <a:off x="6228184" y="3025512"/>
            <a:ext cx="1800225" cy="180022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2" name="Oval 3" descr="сухари"/>
          <p:cNvSpPr>
            <a:spLocks noChangeArrowheads="1"/>
          </p:cNvSpPr>
          <p:nvPr/>
        </p:nvSpPr>
        <p:spPr bwMode="auto">
          <a:xfrm>
            <a:off x="2052965" y="4781458"/>
            <a:ext cx="1800225" cy="1800225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3" name="Oval 5" descr="батон"/>
          <p:cNvSpPr>
            <a:spLocks noChangeArrowheads="1"/>
          </p:cNvSpPr>
          <p:nvPr/>
        </p:nvSpPr>
        <p:spPr bwMode="auto">
          <a:xfrm>
            <a:off x="4969064" y="4797152"/>
            <a:ext cx="1800225" cy="1800225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4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85561" y="4238018"/>
            <a:ext cx="4040188" cy="2121099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Жёлтый,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Треугольный,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Вкусный,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Полезный,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Мягкий;</a:t>
            </a:r>
          </a:p>
          <a:p>
            <a:endParaRPr lang="ru-RU" sz="2800" dirty="0" smtClean="0">
              <a:solidFill>
                <a:srgbClr val="FFFF00"/>
              </a:solidFill>
            </a:endParaRPr>
          </a:p>
          <a:p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82439" y="4437112"/>
            <a:ext cx="4041775" cy="2049091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Белое,</a:t>
            </a:r>
          </a:p>
          <a:p>
            <a:r>
              <a:rPr lang="ru-RU" sz="3200" dirty="0" smtClean="0"/>
              <a:t>Жидкое,</a:t>
            </a:r>
          </a:p>
          <a:p>
            <a:r>
              <a:rPr lang="ru-RU" sz="3200" dirty="0" smtClean="0"/>
              <a:t>Полезное,</a:t>
            </a:r>
          </a:p>
          <a:p>
            <a:r>
              <a:rPr lang="ru-RU" sz="3200" dirty="0" smtClean="0"/>
              <a:t>Вкусное;</a:t>
            </a:r>
            <a:endParaRPr lang="ru-RU" sz="32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Игра:  Какой?  Какая?  Какие?</a:t>
            </a:r>
            <a:endParaRPr lang="ru-RU" dirty="0"/>
          </a:p>
        </p:txBody>
      </p:sp>
      <p:pic>
        <p:nvPicPr>
          <p:cNvPr id="7170" name="Picture 2" descr="http://produkty-moloko.ucoz.ru/_ph/1/359814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484784"/>
            <a:ext cx="2933430" cy="275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&amp;IEcy;&amp;dcy;&amp;icy;&amp;ncy;&amp;scy;&amp;tcy;&amp;vcy;&amp;iecy;&amp;ncy;&amp;ncy;&amp;acy;&amp;yacy; &amp;scy;&amp;lcy;&amp;ocy;&amp;zhcy;&amp;ncy;&amp;ocy;&amp;scy;&amp;tcy;&amp;softcy; &amp;vcy; &amp;pcy;&amp;rcy;&amp;icy;&amp;gcy;&amp;ocy;&amp;tcy;&amp;ocy;&amp;vcy;&amp;lcy;&amp;iecy;&amp;ncy;&amp;icy;&amp;icy; &amp;bcy;&amp;lcy;&amp;yucy;&amp;dcy;&amp;acy; - &amp;vcy;&amp;ycy;&amp;dcy;&amp;iecy;&amp;rcy;&amp;zhcy;&amp;acy;&amp;tcy;&amp;softcy; &amp;iecy;&amp;gcy;&amp;ocy; &amp;vcy; &amp;khcy;&amp;ocy;&amp;lcy;&amp;ocy;&amp;dcy;&amp;icy;&amp;lcy;&amp;softcy;&amp;ncy;&amp;icy;&amp;kcy;&amp;iecy; &amp;tcy;&amp;rcy;&amp;icy; &amp;chcy;&amp;acy;&amp;scy;&amp;acy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0" y="1484784"/>
            <a:ext cx="4115378" cy="275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72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96798" y="4134405"/>
            <a:ext cx="4040188" cy="2121099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>
                <a:solidFill>
                  <a:srgbClr val="FF9999"/>
                </a:solidFill>
              </a:rPr>
              <a:t>Розовая,</a:t>
            </a:r>
          </a:p>
          <a:p>
            <a:r>
              <a:rPr lang="ru-RU" sz="3600" dirty="0" smtClean="0">
                <a:solidFill>
                  <a:srgbClr val="FF9999"/>
                </a:solidFill>
              </a:rPr>
              <a:t>Длинная,</a:t>
            </a:r>
          </a:p>
          <a:p>
            <a:r>
              <a:rPr lang="ru-RU" sz="3600" dirty="0" smtClean="0">
                <a:solidFill>
                  <a:srgbClr val="FF9999"/>
                </a:solidFill>
              </a:rPr>
              <a:t>Вкусная,</a:t>
            </a:r>
          </a:p>
          <a:p>
            <a:r>
              <a:rPr lang="ru-RU" sz="3600" dirty="0" smtClean="0">
                <a:solidFill>
                  <a:srgbClr val="FF9999"/>
                </a:solidFill>
              </a:rPr>
              <a:t>Мягкая;</a:t>
            </a:r>
          </a:p>
          <a:p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4149080"/>
            <a:ext cx="4041775" cy="1977083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 smtClean="0">
                <a:solidFill>
                  <a:srgbClr val="FF9900"/>
                </a:solidFill>
              </a:rPr>
              <a:t>Оранжевый,</a:t>
            </a:r>
          </a:p>
          <a:p>
            <a:r>
              <a:rPr lang="ru-RU" sz="3600" dirty="0" smtClean="0">
                <a:solidFill>
                  <a:srgbClr val="FF9900"/>
                </a:solidFill>
              </a:rPr>
              <a:t>Длинный,</a:t>
            </a:r>
          </a:p>
          <a:p>
            <a:r>
              <a:rPr lang="ru-RU" sz="3600" dirty="0" smtClean="0">
                <a:solidFill>
                  <a:srgbClr val="FF9900"/>
                </a:solidFill>
              </a:rPr>
              <a:t>Мягкий,</a:t>
            </a:r>
          </a:p>
          <a:p>
            <a:r>
              <a:rPr lang="ru-RU" sz="3600" dirty="0" smtClean="0">
                <a:solidFill>
                  <a:srgbClr val="FF9900"/>
                </a:solidFill>
              </a:rPr>
              <a:t>Вкусный;</a:t>
            </a:r>
            <a:endParaRPr lang="ru-RU" sz="3600" dirty="0">
              <a:solidFill>
                <a:srgbClr val="FF9900"/>
              </a:solidFill>
            </a:endParaRPr>
          </a:p>
        </p:txBody>
      </p:sp>
      <p:pic>
        <p:nvPicPr>
          <p:cNvPr id="6146" name="Picture 2" descr="&amp;dcy;&amp;lcy;&amp;icy;&amp;ncy;&amp;ncy;&amp;ycy;&amp;jcy; &amp;bcy;&amp;acy;&amp;tcy;&amp;ocy;&amp;ncy; &amp;dcy;&amp;lcy;&amp;yacy; &amp;khcy;&amp;ocy;&amp;tcy; &amp;dcy;&amp;ocy;&amp;g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268760"/>
            <a:ext cx="3337553" cy="25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&amp;Pcy;&amp;rcy;&amp;acy;&amp;vcy;&amp;icy;&amp;lcy;&amp;softcy;&amp;ncy;&amp;ycy;&amp;jcy; &amp;tscy;&amp;vcy;&amp;iecy;&amp;tcy; &amp;icy; &amp;zcy;&amp;acy;&amp;pcy;&amp;acy;&amp;khcy; &amp;kcy;&amp;ocy;&amp;lcy;&amp;bcy;&amp;acy;&amp;scy;&amp;y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384376" cy="25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5390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64571" y="4321588"/>
            <a:ext cx="4040188" cy="1761059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smtClean="0">
                <a:solidFill>
                  <a:srgbClr val="FF33CC"/>
                </a:solidFill>
              </a:rPr>
              <a:t>Разноцветное,</a:t>
            </a:r>
          </a:p>
          <a:p>
            <a:r>
              <a:rPr lang="ru-RU" sz="3200" dirty="0" smtClean="0"/>
              <a:t>Холодное,</a:t>
            </a:r>
          </a:p>
          <a:p>
            <a:r>
              <a:rPr lang="ru-RU" sz="3200" dirty="0" smtClean="0">
                <a:solidFill>
                  <a:srgbClr val="CC6600"/>
                </a:solidFill>
              </a:rPr>
              <a:t>Вкусное, 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Сладкое.</a:t>
            </a:r>
          </a:p>
          <a:p>
            <a:endParaRPr lang="ru-RU" sz="3200" dirty="0" smtClean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04048" y="4329099"/>
            <a:ext cx="4041775" cy="1833067"/>
          </a:xfrm>
        </p:spPr>
        <p:txBody>
          <a:bodyPr>
            <a:normAutofit fontScale="70000" lnSpcReduction="20000"/>
          </a:bodyPr>
          <a:lstStyle/>
          <a:p>
            <a:r>
              <a:rPr lang="ru-RU" sz="3200" dirty="0" smtClean="0"/>
              <a:t>Белое,</a:t>
            </a:r>
          </a:p>
          <a:p>
            <a:r>
              <a:rPr lang="ru-RU" sz="3200" dirty="0" smtClean="0"/>
              <a:t>Овальное,</a:t>
            </a:r>
          </a:p>
          <a:p>
            <a:r>
              <a:rPr lang="ru-RU" sz="3200" dirty="0" smtClean="0"/>
              <a:t>Хрупкое,</a:t>
            </a:r>
          </a:p>
          <a:p>
            <a:r>
              <a:rPr lang="ru-RU" sz="3200" dirty="0" smtClean="0"/>
              <a:t>Маленькое,</a:t>
            </a:r>
          </a:p>
          <a:p>
            <a:r>
              <a:rPr lang="ru-RU" sz="3200" dirty="0" smtClean="0"/>
              <a:t>Гладкое.</a:t>
            </a:r>
            <a:endParaRPr lang="ru-RU" sz="3200" dirty="0"/>
          </a:p>
        </p:txBody>
      </p:sp>
      <p:pic>
        <p:nvPicPr>
          <p:cNvPr id="5122" name="Picture 2" descr="http://www.hqoboi.com/img/food/morojenoe-foto-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96355"/>
            <a:ext cx="3635514" cy="280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1/1b/White_chicken_egg_squa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96354"/>
            <a:ext cx="2808312" cy="280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2662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403</TotalTime>
  <Words>331</Words>
  <Application>Microsoft Office PowerPoint</Application>
  <PresentationFormat>Экран (4:3)</PresentationFormat>
  <Paragraphs>97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Сетка</vt:lpstr>
      <vt:lpstr>Продукты питания</vt:lpstr>
      <vt:lpstr>Называние  предметов</vt:lpstr>
      <vt:lpstr>Обобщающее  понятие</vt:lpstr>
      <vt:lpstr>Игра:  «Один – Много».</vt:lpstr>
      <vt:lpstr>Презентация PowerPoint</vt:lpstr>
      <vt:lpstr>Игра  «Два – пять».</vt:lpstr>
      <vt:lpstr>Игра:  Какой?  Какая?  Какие?</vt:lpstr>
      <vt:lpstr>Презентация PowerPoint</vt:lpstr>
      <vt:lpstr>Презентация PowerPoint</vt:lpstr>
      <vt:lpstr>Игра “Что мы приготовим из молока” </vt:lpstr>
      <vt:lpstr>Презентация PowerPoint</vt:lpstr>
      <vt:lpstr>Отгадай  загадку.</vt:lpstr>
      <vt:lpstr>Презентация PowerPoint</vt:lpstr>
      <vt:lpstr>Игра. “Четвертый лишний” </vt:lpstr>
      <vt:lpstr>Составление  описательного  рассказа</vt:lpstr>
      <vt:lpstr>Составление  рассказа  «откуда к нам хлеб пришёл».</vt:lpstr>
      <vt:lpstr>Вопросы  к  картинкам</vt:lpstr>
      <vt:lpstr>Примерное  составление  рассказа</vt:lpstr>
      <vt:lpstr>Прочитай  и  выучи стихотворение.</vt:lpstr>
      <vt:lpstr>Презентация PowerPoint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</dc:title>
  <dc:creator>user</dc:creator>
  <cp:lastModifiedBy>user</cp:lastModifiedBy>
  <cp:revision>34</cp:revision>
  <dcterms:created xsi:type="dcterms:W3CDTF">2013-03-17T15:21:42Z</dcterms:created>
  <dcterms:modified xsi:type="dcterms:W3CDTF">2013-03-23T18:47:17Z</dcterms:modified>
</cp:coreProperties>
</file>