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 id="262" r:id="rId8"/>
    <p:sldId id="263" r:id="rId9"/>
    <p:sldId id="264" r:id="rId10"/>
    <p:sldId id="267" r:id="rId11"/>
    <p:sldId id="265"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4383D1-DDBA-44F1-B5BB-CBE72FC50F7F}" type="datetimeFigureOut">
              <a:rPr lang="ru-RU" smtClean="0"/>
              <a:t>17.04.2016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91791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4383D1-DDBA-44F1-B5BB-CBE72FC50F7F}" type="datetimeFigureOut">
              <a:rPr lang="ru-RU" smtClean="0"/>
              <a:t>17.04.2016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300896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4383D1-DDBA-44F1-B5BB-CBE72FC50F7F}" type="datetimeFigureOut">
              <a:rPr lang="ru-RU" smtClean="0"/>
              <a:t>17.04.2016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412090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4383D1-DDBA-44F1-B5BB-CBE72FC50F7F}" type="datetimeFigureOut">
              <a:rPr lang="ru-RU" smtClean="0"/>
              <a:t>17.04.2016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242139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4383D1-DDBA-44F1-B5BB-CBE72FC50F7F}" type="datetimeFigureOut">
              <a:rPr lang="ru-RU" smtClean="0"/>
              <a:t>17.04.2016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252077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4383D1-DDBA-44F1-B5BB-CBE72FC50F7F}" type="datetimeFigureOut">
              <a:rPr lang="ru-RU" smtClean="0"/>
              <a:t>17.04.2016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61482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4383D1-DDBA-44F1-B5BB-CBE72FC50F7F}" type="datetimeFigureOut">
              <a:rPr lang="ru-RU" smtClean="0"/>
              <a:t>17.04.2016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306318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4383D1-DDBA-44F1-B5BB-CBE72FC50F7F}" type="datetimeFigureOut">
              <a:rPr lang="ru-RU" smtClean="0"/>
              <a:t>17.04.2016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92457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4383D1-DDBA-44F1-B5BB-CBE72FC50F7F}" type="datetimeFigureOut">
              <a:rPr lang="ru-RU" smtClean="0"/>
              <a:t>17.04.2016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35800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64383D1-DDBA-44F1-B5BB-CBE72FC50F7F}" type="datetimeFigureOut">
              <a:rPr lang="ru-RU" smtClean="0"/>
              <a:t>17.04.2016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174569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64383D1-DDBA-44F1-B5BB-CBE72FC50F7F}" type="datetimeFigureOut">
              <a:rPr lang="ru-RU" smtClean="0"/>
              <a:t>17.04.2016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114436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383D1-DDBA-44F1-B5BB-CBE72FC50F7F}" type="datetimeFigureOut">
              <a:rPr lang="ru-RU" smtClean="0"/>
              <a:t>17.04.2016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EA194-6E66-4F79-AEA1-2D8242503AD4}" type="slidenum">
              <a:rPr lang="ru-RU" smtClean="0"/>
              <a:t>‹#›</a:t>
            </a:fld>
            <a:endParaRPr lang="ru-RU"/>
          </a:p>
        </p:txBody>
      </p:sp>
    </p:spTree>
    <p:extLst>
      <p:ext uri="{BB962C8B-B14F-4D97-AF65-F5344CB8AC3E}">
        <p14:creationId xmlns:p14="http://schemas.microsoft.com/office/powerpoint/2010/main" val="256768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u.wikipedia.org/wiki/%D0%A0%D0%BE%D0%B4_(%D0%B1%D0%B8%D0%BE%D0%BB%D0%BE%D0%B3%D0%B8%D1%8F)"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ru.wikipedia.org/wiki/%D0%92%D0%BE%D0%B4%D0%BE%D1%80%D0%BE%D1%81%D0%BB%D0%B8" TargetMode="External"/><Relationship Id="rId5" Type="http://schemas.openxmlformats.org/officeDocument/2006/relationships/hyperlink" Target="https://ru.wikipedia.org/wiki/%D0%9A%D0%BE%D0%BD%D1%8C_(%D1%88%D0%B0%D1%85%D0%BC%D0%B0%D1%82%D1%8B)" TargetMode="External"/><Relationship Id="rId4" Type="http://schemas.openxmlformats.org/officeDocument/2006/relationships/hyperlink" Target="https://ru.wikipedia.org/wiki/%D0%A0%D1%8B%D0%B1%D0%B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zoodrug.ru/tema10.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Скругленный прямоугольник 4"/>
          <p:cNvSpPr/>
          <p:nvPr/>
        </p:nvSpPr>
        <p:spPr>
          <a:xfrm>
            <a:off x="2868461" y="1189647"/>
            <a:ext cx="5586607" cy="2956468"/>
          </a:xfrm>
          <a:prstGeom prst="roundRect">
            <a:avLst/>
          </a:prstGeom>
          <a:solidFill>
            <a:schemeClr val="accent1">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i="1" dirty="0" smtClean="0">
                <a:solidFill>
                  <a:srgbClr val="CC0066"/>
                </a:solidFill>
                <a:latin typeface="Times New Roman" panose="02020603050405020304" pitchFamily="18" charset="0"/>
                <a:cs typeface="Times New Roman" panose="02020603050405020304" pitchFamily="18" charset="0"/>
              </a:rPr>
              <a:t>Морские обитатели</a:t>
            </a:r>
            <a:endParaRPr lang="ru-RU" sz="7200" b="1" i="1" dirty="0">
              <a:solidFill>
                <a:srgbClr val="CC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8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4970" y="2985"/>
            <a:ext cx="9549008" cy="6855015"/>
          </a:xfrm>
        </p:spPr>
      </p:pic>
      <p:sp>
        <p:nvSpPr>
          <p:cNvPr id="3" name="Прямоугольник 2"/>
          <p:cNvSpPr/>
          <p:nvPr/>
        </p:nvSpPr>
        <p:spPr>
          <a:xfrm>
            <a:off x="1" y="2985"/>
            <a:ext cx="3594969" cy="6124754"/>
          </a:xfrm>
          <a:prstGeom prst="rect">
            <a:avLst/>
          </a:prstGeom>
          <a:solidFill>
            <a:schemeClr val="accent1">
              <a:lumMod val="40000"/>
              <a:lumOff val="60000"/>
            </a:schemeClr>
          </a:solidFill>
          <a:ln>
            <a:noFill/>
          </a:ln>
        </p:spPr>
        <p:txBody>
          <a:bodyPr wrap="square">
            <a:spAutoFit/>
          </a:bodyPr>
          <a:lstStyle/>
          <a:p>
            <a:r>
              <a:rPr lang="ru-RU" sz="2800" b="1" i="1" dirty="0" smtClean="0">
                <a:solidFill>
                  <a:srgbClr val="7030A0"/>
                </a:solidFill>
                <a:latin typeface="Times New Roman" panose="02020603050405020304" pitchFamily="18" charset="0"/>
                <a:cs typeface="Times New Roman" panose="02020603050405020304" pitchFamily="18" charset="0"/>
              </a:rPr>
              <a:t>Рыба-молот — это акула  опасная, злобная и прожорливая.  У нее  уродливая </a:t>
            </a:r>
            <a:r>
              <a:rPr lang="ru-RU" sz="2800" b="1" i="1" dirty="0">
                <a:solidFill>
                  <a:srgbClr val="7030A0"/>
                </a:solidFill>
                <a:latin typeface="Times New Roman" panose="02020603050405020304" pitchFamily="18" charset="0"/>
                <a:cs typeface="Times New Roman" panose="02020603050405020304" pitchFamily="18" charset="0"/>
              </a:rPr>
              <a:t>сплющенная голова с мутными глазами, длинное извивающееся тело, острые плавники, ненасытная </a:t>
            </a:r>
            <a:r>
              <a:rPr lang="ru-RU" sz="2800" b="1" i="1" dirty="0" smtClean="0">
                <a:solidFill>
                  <a:srgbClr val="7030A0"/>
                </a:solidFill>
                <a:latin typeface="Times New Roman" panose="02020603050405020304" pitchFamily="18" charset="0"/>
                <a:cs typeface="Times New Roman" panose="02020603050405020304" pitchFamily="18" charset="0"/>
              </a:rPr>
              <a:t>пасть. Вырастает до 7 метров.  Питается рыбой.</a:t>
            </a:r>
            <a:endParaRPr lang="ru-RU" sz="2800" b="1" i="1" dirty="0">
              <a:solidFill>
                <a:srgbClr val="7030A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6127739"/>
            <a:ext cx="3594969" cy="7302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3803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0126" y="1"/>
            <a:ext cx="8521874" cy="6857999"/>
          </a:xfrm>
        </p:spPr>
      </p:pic>
      <p:sp>
        <p:nvSpPr>
          <p:cNvPr id="3" name="Прямоугольник 2"/>
          <p:cNvSpPr/>
          <p:nvPr/>
        </p:nvSpPr>
        <p:spPr>
          <a:xfrm>
            <a:off x="7342339" y="1027906"/>
            <a:ext cx="1315233" cy="369332"/>
          </a:xfrm>
          <a:prstGeom prst="rect">
            <a:avLst/>
          </a:prstGeom>
        </p:spPr>
        <p:txBody>
          <a:bodyPr wrap="square">
            <a:spAutoFit/>
          </a:bodyPr>
          <a:lstStyle/>
          <a:p>
            <a:r>
              <a:rPr lang="ru-RU" dirty="0" smtClean="0"/>
              <a:t> .</a:t>
            </a:r>
            <a:endParaRPr lang="ru-RU" dirty="0">
              <a:effectLst/>
            </a:endParaRPr>
          </a:p>
        </p:txBody>
      </p:sp>
      <p:sp>
        <p:nvSpPr>
          <p:cNvPr id="5" name="Прямоугольник 4"/>
          <p:cNvSpPr/>
          <p:nvPr/>
        </p:nvSpPr>
        <p:spPr>
          <a:xfrm>
            <a:off x="-1" y="0"/>
            <a:ext cx="3670127" cy="68579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i="1" dirty="0" smtClean="0">
                <a:solidFill>
                  <a:srgbClr val="7030A0"/>
                </a:solidFill>
                <a:latin typeface="Times New Roman" panose="02020603050405020304" pitchFamily="18" charset="0"/>
                <a:cs typeface="Times New Roman" panose="02020603050405020304" pitchFamily="18" charset="0"/>
              </a:rPr>
              <a:t>Осьминог размером с   котёнка</a:t>
            </a:r>
            <a:r>
              <a:rPr lang="ru-RU" sz="2400" b="1" i="1" dirty="0">
                <a:solidFill>
                  <a:srgbClr val="7030A0"/>
                </a:solidFill>
                <a:latin typeface="Times New Roman" panose="02020603050405020304" pitchFamily="18" charset="0"/>
                <a:cs typeface="Times New Roman" panose="02020603050405020304" pitchFamily="18" charset="0"/>
              </a:rPr>
              <a:t>, </a:t>
            </a:r>
            <a:r>
              <a:rPr lang="ru-RU" sz="2400" b="1" i="1" dirty="0" smtClean="0">
                <a:solidFill>
                  <a:srgbClr val="7030A0"/>
                </a:solidFill>
                <a:latin typeface="Times New Roman" panose="02020603050405020304" pitchFamily="18" charset="0"/>
                <a:cs typeface="Times New Roman" panose="02020603050405020304" pitchFamily="18" charset="0"/>
              </a:rPr>
              <a:t>имеет </a:t>
            </a:r>
            <a:r>
              <a:rPr lang="ru-RU" sz="2400" b="1" i="1" dirty="0">
                <a:solidFill>
                  <a:srgbClr val="7030A0"/>
                </a:solidFill>
                <a:latin typeface="Times New Roman" panose="02020603050405020304" pitchFamily="18" charset="0"/>
                <a:cs typeface="Times New Roman" panose="02020603050405020304" pitchFamily="18" charset="0"/>
              </a:rPr>
              <a:t>восемь гибких щупалец-рук с присосками. </a:t>
            </a:r>
            <a:r>
              <a:rPr lang="ru-RU" sz="2400" b="1" i="1" dirty="0" smtClean="0">
                <a:solidFill>
                  <a:srgbClr val="7030A0"/>
                </a:solidFill>
                <a:latin typeface="Times New Roman" panose="02020603050405020304" pitchFamily="18" charset="0"/>
                <a:cs typeface="Times New Roman" panose="02020603050405020304" pitchFamily="18" charset="0"/>
              </a:rPr>
              <a:t>  </a:t>
            </a:r>
            <a:r>
              <a:rPr lang="ru-RU" sz="2400" b="1" i="1" dirty="0">
                <a:solidFill>
                  <a:srgbClr val="7030A0"/>
                </a:solidFill>
                <a:latin typeface="Times New Roman" panose="02020603050405020304" pitchFamily="18" charset="0"/>
                <a:cs typeface="Times New Roman" panose="02020603050405020304" pitchFamily="18" charset="0"/>
              </a:rPr>
              <a:t>Рот у него беззубый, нос клювом, ног нет, глазищи </a:t>
            </a:r>
            <a:r>
              <a:rPr lang="ru-RU" sz="2400" b="1" i="1" dirty="0" smtClean="0">
                <a:solidFill>
                  <a:srgbClr val="7030A0"/>
                </a:solidFill>
                <a:latin typeface="Times New Roman" panose="02020603050405020304" pitchFamily="18" charset="0"/>
                <a:cs typeface="Times New Roman" panose="02020603050405020304" pitchFamily="18" charset="0"/>
              </a:rPr>
              <a:t>огромные.   </a:t>
            </a:r>
            <a:endParaRPr lang="ru-RU" sz="2400" b="1" i="1" dirty="0">
              <a:solidFill>
                <a:srgbClr val="7030A0"/>
              </a:solidFill>
              <a:latin typeface="Times New Roman" panose="02020603050405020304" pitchFamily="18" charset="0"/>
              <a:cs typeface="Times New Roman" panose="02020603050405020304" pitchFamily="18" charset="0"/>
            </a:endParaRPr>
          </a:p>
          <a:p>
            <a:r>
              <a:rPr lang="ru-RU" sz="2400" b="1" i="1" dirty="0" smtClean="0">
                <a:solidFill>
                  <a:srgbClr val="7030A0"/>
                </a:solidFill>
                <a:latin typeface="Times New Roman" panose="02020603050405020304" pitchFamily="18" charset="0"/>
                <a:cs typeface="Times New Roman" panose="02020603050405020304" pitchFamily="18" charset="0"/>
              </a:rPr>
              <a:t>   Осьминог </a:t>
            </a:r>
            <a:r>
              <a:rPr lang="ru-RU" sz="2400" b="1" i="1" dirty="0">
                <a:solidFill>
                  <a:srgbClr val="7030A0"/>
                </a:solidFill>
                <a:latin typeface="Times New Roman" panose="02020603050405020304" pitchFamily="18" charset="0"/>
                <a:cs typeface="Times New Roman" panose="02020603050405020304" pitchFamily="18" charset="0"/>
              </a:rPr>
              <a:t>– мастер маскировки. </a:t>
            </a:r>
            <a:r>
              <a:rPr lang="ru-RU" sz="2400" b="1" i="1" dirty="0" smtClean="0">
                <a:solidFill>
                  <a:srgbClr val="7030A0"/>
                </a:solidFill>
                <a:latin typeface="Times New Roman" panose="02020603050405020304" pitchFamily="18" charset="0"/>
                <a:cs typeface="Times New Roman" panose="02020603050405020304" pitchFamily="18" charset="0"/>
              </a:rPr>
              <a:t>   Он </a:t>
            </a:r>
            <a:r>
              <a:rPr lang="ru-RU" sz="2400" b="1" i="1" dirty="0">
                <a:solidFill>
                  <a:srgbClr val="7030A0"/>
                </a:solidFill>
                <a:latin typeface="Times New Roman" panose="02020603050405020304" pitchFamily="18" charset="0"/>
                <a:cs typeface="Times New Roman" panose="02020603050405020304" pitchFamily="18" charset="0"/>
              </a:rPr>
              <a:t>способен </a:t>
            </a:r>
            <a:r>
              <a:rPr lang="ru-RU" sz="2400" b="1" i="1" dirty="0" smtClean="0">
                <a:solidFill>
                  <a:srgbClr val="7030A0"/>
                </a:solidFill>
                <a:latin typeface="Times New Roman" panose="02020603050405020304" pitchFamily="18" charset="0"/>
                <a:cs typeface="Times New Roman" panose="02020603050405020304" pitchFamily="18" charset="0"/>
              </a:rPr>
              <a:t> изменить </a:t>
            </a:r>
            <a:r>
              <a:rPr lang="ru-RU" sz="2400" b="1" i="1" dirty="0">
                <a:solidFill>
                  <a:srgbClr val="7030A0"/>
                </a:solidFill>
                <a:latin typeface="Times New Roman" panose="02020603050405020304" pitchFamily="18" charset="0"/>
                <a:cs typeface="Times New Roman" panose="02020603050405020304" pitchFamily="18" charset="0"/>
              </a:rPr>
              <a:t>цвет кожи под цвет окружающей обстановки, и подолгу ожидает, пока добыча подплывёт к нему поближе.</a:t>
            </a:r>
            <a:endParaRPr lang="ru-RU" sz="2400" b="1" i="1" dirty="0">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59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
        <p:nvSpPr>
          <p:cNvPr id="6" name="Прямоугольник 5"/>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50" y="239178"/>
            <a:ext cx="3656274" cy="2742206"/>
          </a:xfrm>
          <a:prstGeom prst="rect">
            <a:avLst/>
          </a:prstGeom>
        </p:spPr>
      </p:pic>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9144" t="4485" r="8561"/>
          <a:stretch/>
        </p:blipFill>
        <p:spPr>
          <a:xfrm>
            <a:off x="6714169" y="3429000"/>
            <a:ext cx="3532340" cy="3074814"/>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14342" r="5889"/>
          <a:stretch/>
        </p:blipFill>
        <p:spPr>
          <a:xfrm>
            <a:off x="8715977" y="176360"/>
            <a:ext cx="3111802" cy="2925790"/>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939" y="3597854"/>
            <a:ext cx="3853841" cy="2579109"/>
          </a:xfrm>
          <a:prstGeom prst="rect">
            <a:avLst/>
          </a:prstGeom>
        </p:spPr>
      </p:pic>
      <p:pic>
        <p:nvPicPr>
          <p:cNvPr id="12" name="Рисунок 11"/>
          <p:cNvPicPr>
            <a:picLocks noChangeAspect="1"/>
          </p:cNvPicPr>
          <p:nvPr/>
        </p:nvPicPr>
        <p:blipFill rotWithShape="1">
          <a:blip r:embed="rId6">
            <a:extLst>
              <a:ext uri="{28A0092B-C50C-407E-A947-70E740481C1C}">
                <a14:useLocalDpi xmlns:a14="http://schemas.microsoft.com/office/drawing/2010/main" val="0"/>
              </a:ext>
            </a:extLst>
          </a:blip>
          <a:srcRect l="7101" t="5237" r="6756" b="18554"/>
          <a:stretch/>
        </p:blipFill>
        <p:spPr>
          <a:xfrm>
            <a:off x="4623461" y="543092"/>
            <a:ext cx="3387201" cy="2537081"/>
          </a:xfrm>
          <a:prstGeom prst="rect">
            <a:avLst/>
          </a:prstGeom>
        </p:spPr>
      </p:pic>
      <p:sp>
        <p:nvSpPr>
          <p:cNvPr id="13" name="Прямоугольник 12"/>
          <p:cNvSpPr/>
          <p:nvPr/>
        </p:nvSpPr>
        <p:spPr>
          <a:xfrm>
            <a:off x="352350" y="239178"/>
            <a:ext cx="1117593" cy="399753"/>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7030A0"/>
                </a:solidFill>
                <a:latin typeface="Times New Roman" panose="02020603050405020304" pitchFamily="18" charset="0"/>
                <a:cs typeface="Times New Roman" panose="02020603050405020304" pitchFamily="18" charset="0"/>
              </a:rPr>
              <a:t>Скат</a:t>
            </a:r>
            <a:endParaRPr lang="ru-RU" sz="2000" b="1" i="1" dirty="0">
              <a:solidFill>
                <a:srgbClr val="7030A0"/>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438379" y="543091"/>
            <a:ext cx="1572284" cy="390781"/>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7030A0"/>
                </a:solidFill>
                <a:latin typeface="Times New Roman" panose="02020603050405020304" pitchFamily="18" charset="0"/>
                <a:cs typeface="Times New Roman" panose="02020603050405020304" pitchFamily="18" charset="0"/>
              </a:rPr>
              <a:t>Рыба-клоун</a:t>
            </a:r>
            <a:endParaRPr lang="ru-RU" sz="2000" b="1" i="1" dirty="0">
              <a:solidFill>
                <a:srgbClr val="7030A0"/>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0246509" y="174369"/>
            <a:ext cx="1581270" cy="377900"/>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7030A0"/>
                </a:solidFill>
                <a:latin typeface="Times New Roman" panose="02020603050405020304" pitchFamily="18" charset="0"/>
                <a:cs typeface="Times New Roman" panose="02020603050405020304" pitchFamily="18" charset="0"/>
              </a:rPr>
              <a:t>Рыба-пила</a:t>
            </a:r>
            <a:endParaRPr lang="ru-RU" sz="2000" b="1" i="1" dirty="0">
              <a:solidFill>
                <a:srgbClr val="7030A0"/>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454937" y="3596978"/>
            <a:ext cx="1651517" cy="414990"/>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7030A0"/>
                </a:solidFill>
                <a:latin typeface="Times New Roman" panose="02020603050405020304" pitchFamily="18" charset="0"/>
                <a:cs typeface="Times New Roman" panose="02020603050405020304" pitchFamily="18" charset="0"/>
              </a:rPr>
              <a:t>Каракатица</a:t>
            </a:r>
            <a:endParaRPr lang="ru-RU" sz="2000" b="1" i="1" dirty="0">
              <a:solidFill>
                <a:srgbClr val="7030A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6714168" y="3429001"/>
            <a:ext cx="1690796" cy="378912"/>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7030A0"/>
                </a:solidFill>
                <a:latin typeface="Times New Roman" panose="02020603050405020304" pitchFamily="18" charset="0"/>
                <a:cs typeface="Times New Roman" panose="02020603050405020304" pitchFamily="18" charset="0"/>
              </a:rPr>
              <a:t>Морской еж</a:t>
            </a:r>
            <a:endParaRPr lang="ru-RU" sz="20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0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0" y="0"/>
            <a:ext cx="5223353" cy="2001838"/>
          </a:xfrm>
          <a:prstGeom prst="rect">
            <a:avLst/>
          </a:prstGeom>
          <a:solidFill>
            <a:schemeClr val="accent1">
              <a:lumMod val="40000"/>
              <a:lumOff val="60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i="1" dirty="0" smtClean="0">
                <a:solidFill>
                  <a:srgbClr val="CC0066"/>
                </a:solidFill>
                <a:latin typeface="Times New Roman" panose="02020603050405020304" pitchFamily="18" charset="0"/>
                <a:cs typeface="Times New Roman" panose="02020603050405020304" pitchFamily="18" charset="0"/>
              </a:rPr>
              <a:t>Обитатели морей и океанов: </a:t>
            </a:r>
            <a:r>
              <a:rPr lang="ru-RU" sz="2800" b="1" i="1" dirty="0" smtClean="0">
                <a:solidFill>
                  <a:srgbClr val="7030A0"/>
                </a:solidFill>
                <a:latin typeface="Times New Roman" panose="02020603050405020304" pitchFamily="18" charset="0"/>
                <a:cs typeface="Times New Roman" panose="02020603050405020304" pitchFamily="18" charset="0"/>
              </a:rPr>
              <a:t>киты, морские черепахи, дельфины, каракатицы, рыбы, акулы, морские </a:t>
            </a:r>
            <a:r>
              <a:rPr lang="ru-RU" sz="2800" b="1" i="1" dirty="0" smtClean="0">
                <a:solidFill>
                  <a:srgbClr val="7030A0"/>
                </a:solidFill>
                <a:latin typeface="Times New Roman" panose="02020603050405020304" pitchFamily="18" charset="0"/>
                <a:cs typeface="Times New Roman" panose="02020603050405020304" pitchFamily="18" charset="0"/>
              </a:rPr>
              <a:t>коньки, медузы.</a:t>
            </a:r>
            <a:endParaRPr lang="ru-RU" sz="28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84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6038" y="0"/>
            <a:ext cx="9285962" cy="6858000"/>
          </a:xfrm>
        </p:spPr>
      </p:pic>
      <p:sp>
        <p:nvSpPr>
          <p:cNvPr id="5" name="Прямоугольник 4"/>
          <p:cNvSpPr/>
          <p:nvPr/>
        </p:nvSpPr>
        <p:spPr>
          <a:xfrm>
            <a:off x="2" y="0"/>
            <a:ext cx="2906036" cy="5693866"/>
          </a:xfrm>
          <a:prstGeom prst="rect">
            <a:avLst/>
          </a:prstGeom>
          <a:solidFill>
            <a:schemeClr val="accent1">
              <a:lumMod val="40000"/>
              <a:lumOff val="60000"/>
            </a:schemeClr>
          </a:solidFill>
          <a:ln>
            <a:noFill/>
          </a:ln>
        </p:spPr>
        <p:txBody>
          <a:bodyPr wrap="square">
            <a:spAutoFit/>
          </a:bodyPr>
          <a:lstStyle/>
          <a:p>
            <a:r>
              <a:rPr lang="ru-RU" sz="2800" b="1" i="1" dirty="0" smtClean="0">
                <a:solidFill>
                  <a:srgbClr val="7030A0"/>
                </a:solidFill>
                <a:effectLst/>
                <a:latin typeface="Times New Roman" panose="02020603050405020304" pitchFamily="18" charset="0"/>
                <a:cs typeface="Times New Roman" panose="02020603050405020304" pitchFamily="18" charset="0"/>
              </a:rPr>
              <a:t>Киты - самые крупные (вес взрослой особи  150 тонн), самые длинные (приблизительно 30-35 метров в длину), </a:t>
            </a:r>
            <a:r>
              <a:rPr lang="ru-RU" sz="3200" b="1" i="1" dirty="0" smtClean="0">
                <a:solidFill>
                  <a:srgbClr val="7030A0"/>
                </a:solidFill>
                <a:effectLst/>
                <a:latin typeface="Times New Roman" panose="02020603050405020304" pitchFamily="18" charset="0"/>
                <a:cs typeface="Times New Roman" panose="02020603050405020304" pitchFamily="18" charset="0"/>
              </a:rPr>
              <a:t>питается мелкими рачками.   </a:t>
            </a:r>
            <a:r>
              <a:rPr lang="ru-RU" sz="3200" dirty="0" smtClean="0">
                <a:effectLst/>
              </a:rPr>
              <a:t/>
            </a:r>
            <a:br>
              <a:rPr lang="ru-RU" sz="3200" dirty="0" smtClean="0">
                <a:effectLst/>
              </a:rPr>
            </a:br>
            <a:r>
              <a:rPr lang="ru-RU" sz="2200" b="1" i="1" dirty="0" smtClean="0">
                <a:solidFill>
                  <a:srgbClr val="7030A0"/>
                </a:solidFill>
                <a:effectLst/>
                <a:latin typeface="Times New Roman" panose="02020603050405020304" pitchFamily="18" charset="0"/>
                <a:cs typeface="Times New Roman" panose="02020603050405020304" pitchFamily="18" charset="0"/>
              </a:rPr>
              <a:t/>
            </a:r>
            <a:br>
              <a:rPr lang="ru-RU" sz="2200" b="1" i="1" dirty="0" smtClean="0">
                <a:solidFill>
                  <a:srgbClr val="7030A0"/>
                </a:solidFill>
                <a:effectLst/>
                <a:latin typeface="Times New Roman" panose="02020603050405020304" pitchFamily="18" charset="0"/>
                <a:cs typeface="Times New Roman" panose="02020603050405020304" pitchFamily="18" charset="0"/>
              </a:rPr>
            </a:br>
            <a:endParaRPr lang="ru-RU" sz="2200" b="1" i="1" dirty="0">
              <a:solidFill>
                <a:srgbClr val="7030A0"/>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5693866"/>
            <a:ext cx="2906038" cy="11641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2987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408" y="0"/>
            <a:ext cx="9348592" cy="6857999"/>
          </a:xfrm>
        </p:spPr>
      </p:pic>
      <p:sp>
        <p:nvSpPr>
          <p:cNvPr id="5" name="Прямоугольник 4"/>
          <p:cNvSpPr/>
          <p:nvPr/>
        </p:nvSpPr>
        <p:spPr>
          <a:xfrm>
            <a:off x="7503" y="0"/>
            <a:ext cx="2835906" cy="3970318"/>
          </a:xfrm>
          <a:prstGeom prst="rect">
            <a:avLst/>
          </a:prstGeom>
          <a:solidFill>
            <a:schemeClr val="accent1">
              <a:lumMod val="40000"/>
              <a:lumOff val="60000"/>
            </a:schemeClr>
          </a:solidFill>
        </p:spPr>
        <p:txBody>
          <a:bodyPr wrap="square">
            <a:spAutoFit/>
          </a:bodyPr>
          <a:lstStyle/>
          <a:p>
            <a:r>
              <a:rPr lang="ru-RU" sz="2400" b="1" i="1" dirty="0" smtClean="0">
                <a:solidFill>
                  <a:srgbClr val="7030A0"/>
                </a:solidFill>
                <a:latin typeface="Times New Roman" panose="02020603050405020304" pitchFamily="18" charset="0"/>
                <a:cs typeface="Times New Roman" panose="02020603050405020304" pitchFamily="18" charset="0"/>
              </a:rPr>
              <a:t>  </a:t>
            </a:r>
            <a:r>
              <a:rPr lang="ru-RU" sz="2800" b="1" i="1" dirty="0" smtClean="0">
                <a:solidFill>
                  <a:srgbClr val="7030A0"/>
                </a:solidFill>
                <a:latin typeface="Times New Roman" panose="02020603050405020304" pitchFamily="18" charset="0"/>
                <a:cs typeface="Times New Roman" panose="02020603050405020304" pitchFamily="18" charset="0"/>
              </a:rPr>
              <a:t>Акулы   являются хищниками, которые поедают все что обитает в океане, могут нападать  на людей. </a:t>
            </a:r>
            <a:endParaRPr lang="ru-RU" sz="2800" b="1" i="1"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02" y="3970318"/>
            <a:ext cx="2835905" cy="28876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6953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430"/>
            <a:ext cx="12192000" cy="6874429"/>
          </a:xfrm>
        </p:spPr>
      </p:pic>
      <p:sp>
        <p:nvSpPr>
          <p:cNvPr id="5" name="Прямоугольник 4"/>
          <p:cNvSpPr/>
          <p:nvPr/>
        </p:nvSpPr>
        <p:spPr>
          <a:xfrm>
            <a:off x="713984" y="4534421"/>
            <a:ext cx="7027101" cy="2246769"/>
          </a:xfrm>
          <a:prstGeom prst="rect">
            <a:avLst/>
          </a:prstGeom>
          <a:solidFill>
            <a:schemeClr val="accent1">
              <a:lumMod val="40000"/>
              <a:lumOff val="60000"/>
            </a:schemeClr>
          </a:solidFill>
        </p:spPr>
        <p:txBody>
          <a:bodyPr wrap="square">
            <a:spAutoFit/>
          </a:bodyPr>
          <a:lstStyle/>
          <a:p>
            <a:r>
              <a:rPr lang="ru-RU" sz="2800" b="1" i="1" dirty="0" smtClean="0">
                <a:solidFill>
                  <a:srgbClr val="7030A0"/>
                </a:solidFill>
                <a:latin typeface="Times New Roman" panose="02020603050405020304" pitchFamily="18" charset="0"/>
                <a:cs typeface="Times New Roman" panose="02020603050405020304" pitchFamily="18" charset="0"/>
              </a:rPr>
              <a:t>Дельфины считаются самыми умными животными, они даже умеют общаться друг с другом, используя в разговоре различные звуки: щелканье, свист, лай, хрюканье, щебетание, тявканье. </a:t>
            </a:r>
            <a:endParaRPr lang="ru-RU" sz="28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55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5386" y="0"/>
            <a:ext cx="8396614" cy="6858000"/>
          </a:xfrm>
        </p:spPr>
      </p:pic>
      <p:sp>
        <p:nvSpPr>
          <p:cNvPr id="5" name="Прямоугольник 4"/>
          <p:cNvSpPr/>
          <p:nvPr/>
        </p:nvSpPr>
        <p:spPr>
          <a:xfrm>
            <a:off x="0" y="0"/>
            <a:ext cx="3795386" cy="6740307"/>
          </a:xfrm>
          <a:prstGeom prst="rect">
            <a:avLst/>
          </a:prstGeom>
          <a:solidFill>
            <a:schemeClr val="accent1">
              <a:lumMod val="40000"/>
              <a:lumOff val="60000"/>
            </a:schemeClr>
          </a:solidFill>
        </p:spPr>
        <p:txBody>
          <a:bodyPr wrap="square">
            <a:spAutoFit/>
          </a:bodyPr>
          <a:lstStyle/>
          <a:p>
            <a:r>
              <a:rPr lang="ru-RU" sz="2400" b="1" i="1" dirty="0" smtClean="0">
                <a:solidFill>
                  <a:srgbClr val="7030A0"/>
                </a:solidFill>
                <a:effectLst/>
                <a:latin typeface="Times New Roman" panose="02020603050405020304" pitchFamily="18" charset="0"/>
                <a:cs typeface="Times New Roman" panose="02020603050405020304" pitchFamily="18" charset="0"/>
              </a:rPr>
              <a:t>Главный отличительный признак черепахи – панцирь, охватывает тело черепахи со всех сторон, защищая ее от нападения </a:t>
            </a:r>
            <a:r>
              <a:rPr lang="ru-RU" sz="2400" b="1" i="1" dirty="0" smtClean="0">
                <a:solidFill>
                  <a:srgbClr val="7030A0"/>
                </a:solidFill>
                <a:effectLst/>
                <a:latin typeface="Times New Roman" panose="02020603050405020304" pitchFamily="18" charset="0"/>
                <a:cs typeface="Times New Roman" panose="02020603050405020304" pitchFamily="18" charset="0"/>
              </a:rPr>
              <a:t>хищников, </a:t>
            </a:r>
            <a:r>
              <a:rPr lang="ru-RU" sz="2400" b="1" i="1" dirty="0" smtClean="0">
                <a:solidFill>
                  <a:srgbClr val="7030A0"/>
                </a:solidFill>
                <a:effectLst/>
                <a:latin typeface="Times New Roman" panose="02020603050405020304" pitchFamily="18" charset="0"/>
                <a:cs typeface="Times New Roman" panose="02020603050405020304" pitchFamily="18" charset="0"/>
              </a:rPr>
              <a:t>выглядывают только голова, конечности и хвост. В случае опасности черепаха может полностью спрятаться в панцире. У черепах нет зубов, зато есть крепкий, заостренный по краям клюв, который позволяет ей откусывать любую пищу.</a:t>
            </a:r>
            <a:endParaRPr lang="ru-RU" sz="2400" b="1" i="1"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6740307"/>
            <a:ext cx="3795386" cy="1176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4466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1166" y="0"/>
            <a:ext cx="8020833" cy="6858000"/>
          </a:xfrm>
        </p:spPr>
      </p:pic>
      <p:sp>
        <p:nvSpPr>
          <p:cNvPr id="5" name="Прямоугольник 4"/>
          <p:cNvSpPr/>
          <p:nvPr/>
        </p:nvSpPr>
        <p:spPr>
          <a:xfrm>
            <a:off x="0" y="14396"/>
            <a:ext cx="4171166" cy="6740307"/>
          </a:xfrm>
          <a:prstGeom prst="rect">
            <a:avLst/>
          </a:prstGeom>
          <a:solidFill>
            <a:schemeClr val="accent1">
              <a:lumMod val="40000"/>
              <a:lumOff val="60000"/>
            </a:schemeClr>
          </a:solidFill>
        </p:spPr>
        <p:txBody>
          <a:bodyPr wrap="square">
            <a:spAutoFit/>
          </a:bodyPr>
          <a:lstStyle/>
          <a:p>
            <a:r>
              <a:rPr lang="ru-RU" sz="2400" b="1" i="1" dirty="0" smtClean="0">
                <a:solidFill>
                  <a:srgbClr val="7030A0"/>
                </a:solidFill>
                <a:effectLst/>
                <a:latin typeface="Times New Roman" panose="02020603050405020304" pitchFamily="18" charset="0"/>
                <a:cs typeface="Times New Roman" panose="02020603050405020304" pitchFamily="18" charset="0"/>
              </a:rPr>
              <a:t>Морские звёзды - это   морские животные, имеющие от 5 до 50 лучей.  Окраска этих животных очень разнообразна. Рот находится на нижней стороне тела. Присоски на лучах морских звезд обладают большой силой. За счет ее они могут открывать раковины моллюсков.   Питаются морские звёзды устрицами, моллюсками и морскими гребешками. Также поедают ил и мёртвых животных. </a:t>
            </a:r>
            <a:br>
              <a:rPr lang="ru-RU" sz="2400" b="1" i="1" dirty="0" smtClean="0">
                <a:solidFill>
                  <a:srgbClr val="7030A0"/>
                </a:solidFill>
                <a:effectLst/>
                <a:latin typeface="Times New Roman" panose="02020603050405020304" pitchFamily="18" charset="0"/>
                <a:cs typeface="Times New Roman" panose="02020603050405020304" pitchFamily="18" charset="0"/>
              </a:rPr>
            </a:br>
            <a:r>
              <a:rPr lang="ru-RU" sz="2400" b="1" i="1" dirty="0" smtClean="0">
                <a:solidFill>
                  <a:srgbClr val="7030A0"/>
                </a:solidFill>
                <a:effectLst/>
                <a:latin typeface="Times New Roman" panose="02020603050405020304" pitchFamily="18" charset="0"/>
                <a:cs typeface="Times New Roman" panose="02020603050405020304" pitchFamily="18" charset="0"/>
              </a:rPr>
              <a:t/>
            </a:r>
            <a:br>
              <a:rPr lang="ru-RU" sz="2400" b="1" i="1" dirty="0" smtClean="0">
                <a:solidFill>
                  <a:srgbClr val="7030A0"/>
                </a:solidFill>
                <a:effectLst/>
                <a:latin typeface="Times New Roman" panose="02020603050405020304" pitchFamily="18" charset="0"/>
                <a:cs typeface="Times New Roman" panose="02020603050405020304" pitchFamily="18" charset="0"/>
              </a:rPr>
            </a:br>
            <a:endParaRPr lang="ru-RU" sz="2400" b="1" i="1"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6754703"/>
            <a:ext cx="4171166" cy="1176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6331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8122" y="4100"/>
            <a:ext cx="8283878" cy="6853900"/>
          </a:xfrm>
        </p:spPr>
      </p:pic>
      <p:sp>
        <p:nvSpPr>
          <p:cNvPr id="3" name="Прямоугольник 2"/>
          <p:cNvSpPr/>
          <p:nvPr/>
        </p:nvSpPr>
        <p:spPr>
          <a:xfrm>
            <a:off x="1" y="4100"/>
            <a:ext cx="3908120" cy="6555641"/>
          </a:xfrm>
          <a:prstGeom prst="rect">
            <a:avLst/>
          </a:prstGeom>
          <a:solidFill>
            <a:schemeClr val="accent1">
              <a:lumMod val="40000"/>
              <a:lumOff val="60000"/>
            </a:schemeClr>
          </a:solidFill>
        </p:spPr>
        <p:txBody>
          <a:bodyPr wrap="square">
            <a:spAutoFit/>
          </a:bodyPr>
          <a:lstStyle/>
          <a:p>
            <a:r>
              <a:rPr lang="ru-RU" sz="2800" b="1" i="1" dirty="0">
                <a:solidFill>
                  <a:srgbClr val="7030A0"/>
                </a:solidFill>
                <a:latin typeface="Times New Roman" panose="02020603050405020304" pitchFamily="18" charset="0"/>
                <a:cs typeface="Times New Roman" panose="02020603050405020304" pitchFamily="18" charset="0"/>
              </a:rPr>
              <a:t>Морские коньки </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a:solidFill>
                  <a:srgbClr val="7030A0"/>
                </a:solidFill>
                <a:latin typeface="Times New Roman" panose="02020603050405020304" pitchFamily="18" charset="0"/>
                <a:cs typeface="Times New Roman" panose="02020603050405020304" pitchFamily="18" charset="0"/>
              </a:rPr>
              <a:t> — </a:t>
            </a:r>
            <a:r>
              <a:rPr lang="ru-RU" sz="2800" b="1" i="1" dirty="0">
                <a:solidFill>
                  <a:srgbClr val="7030A0"/>
                </a:solidFill>
                <a:latin typeface="Times New Roman" panose="02020603050405020304" pitchFamily="18" charset="0"/>
                <a:cs typeface="Times New Roman" panose="02020603050405020304" pitchFamily="18" charset="0"/>
                <a:hlinkClick r:id="rId3" tooltip="Род (биология)"/>
              </a:rPr>
              <a:t>род</a:t>
            </a:r>
            <a:r>
              <a:rPr lang="ru-RU" sz="2800" b="1" i="1" dirty="0">
                <a:solidFill>
                  <a:srgbClr val="7030A0"/>
                </a:solidFill>
                <a:latin typeface="Times New Roman" panose="02020603050405020304" pitchFamily="18" charset="0"/>
                <a:cs typeface="Times New Roman" panose="02020603050405020304" pitchFamily="18" charset="0"/>
              </a:rPr>
              <a:t> небольших морских </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smtClean="0">
                <a:solidFill>
                  <a:srgbClr val="7030A0"/>
                </a:solidFill>
                <a:latin typeface="Times New Roman" panose="02020603050405020304" pitchFamily="18" charset="0"/>
                <a:cs typeface="Times New Roman" panose="02020603050405020304" pitchFamily="18" charset="0"/>
                <a:hlinkClick r:id="rId4" tooltip="Рыба"/>
              </a:rPr>
              <a:t>рыб</a:t>
            </a:r>
            <a:r>
              <a:rPr lang="ru-RU" sz="2800" b="1" i="1" dirty="0" smtClean="0">
                <a:solidFill>
                  <a:srgbClr val="7030A0"/>
                </a:solidFill>
                <a:latin typeface="Times New Roman" panose="02020603050405020304" pitchFamily="18" charset="0"/>
                <a:cs typeface="Times New Roman" panose="02020603050405020304" pitchFamily="18" charset="0"/>
              </a:rPr>
              <a:t>.   </a:t>
            </a:r>
            <a:endParaRPr lang="ru-RU" sz="2800" b="1" i="1" dirty="0">
              <a:solidFill>
                <a:srgbClr val="7030A0"/>
              </a:solidFill>
              <a:latin typeface="Times New Roman" panose="02020603050405020304" pitchFamily="18" charset="0"/>
              <a:cs typeface="Times New Roman" panose="02020603050405020304" pitchFamily="18" charset="0"/>
            </a:endParaRPr>
          </a:p>
          <a:p>
            <a:r>
              <a:rPr lang="ru-RU" sz="2800" b="1" i="1" dirty="0">
                <a:solidFill>
                  <a:srgbClr val="7030A0"/>
                </a:solidFill>
                <a:latin typeface="Times New Roman" panose="02020603050405020304" pitchFamily="18" charset="0"/>
                <a:cs typeface="Times New Roman" panose="02020603050405020304" pitchFamily="18" charset="0"/>
              </a:rPr>
              <a:t>Необычная форма тела конька напоминает </a:t>
            </a:r>
            <a:r>
              <a:rPr lang="ru-RU" sz="2800" b="1" i="1" dirty="0">
                <a:solidFill>
                  <a:srgbClr val="7030A0"/>
                </a:solidFill>
                <a:latin typeface="Times New Roman" panose="02020603050405020304" pitchFamily="18" charset="0"/>
                <a:cs typeface="Times New Roman" panose="02020603050405020304" pitchFamily="18" charset="0"/>
                <a:hlinkClick r:id="rId5" tooltip="Конь (шахматы)"/>
              </a:rPr>
              <a:t>шахматную фигурку коня</a:t>
            </a:r>
            <a:r>
              <a:rPr lang="ru-RU" sz="2800" b="1" i="1" dirty="0">
                <a:solidFill>
                  <a:srgbClr val="7030A0"/>
                </a:solidFill>
                <a:latin typeface="Times New Roman" panose="02020603050405020304" pitchFamily="18" charset="0"/>
                <a:cs typeface="Times New Roman" panose="02020603050405020304" pitchFamily="18" charset="0"/>
              </a:rPr>
              <a:t>. </a:t>
            </a:r>
            <a:r>
              <a:rPr lang="ru-RU" sz="2800" b="1" i="1" dirty="0" smtClean="0">
                <a:solidFill>
                  <a:srgbClr val="7030A0"/>
                </a:solidFill>
                <a:latin typeface="Times New Roman" panose="02020603050405020304" pitchFamily="18" charset="0"/>
                <a:cs typeface="Times New Roman" panose="02020603050405020304" pitchFamily="18" charset="0"/>
              </a:rPr>
              <a:t>Многочисленные </a:t>
            </a:r>
            <a:r>
              <a:rPr lang="ru-RU" sz="2800" b="1" i="1" dirty="0">
                <a:solidFill>
                  <a:srgbClr val="7030A0"/>
                </a:solidFill>
                <a:latin typeface="Times New Roman" panose="02020603050405020304" pitchFamily="18" charset="0"/>
                <a:cs typeface="Times New Roman" panose="02020603050405020304" pitchFamily="18" charset="0"/>
              </a:rPr>
              <a:t>длинные </a:t>
            </a:r>
            <a:r>
              <a:rPr lang="ru-RU" sz="2800" b="1" i="1" dirty="0" smtClean="0">
                <a:solidFill>
                  <a:srgbClr val="7030A0"/>
                </a:solidFill>
                <a:latin typeface="Times New Roman" panose="02020603050405020304" pitchFamily="18" charset="0"/>
                <a:cs typeface="Times New Roman" panose="02020603050405020304" pitchFamily="18" charset="0"/>
              </a:rPr>
              <a:t>шипы делают </a:t>
            </a:r>
            <a:r>
              <a:rPr lang="ru-RU" sz="2800" b="1" i="1" dirty="0">
                <a:solidFill>
                  <a:srgbClr val="7030A0"/>
                </a:solidFill>
                <a:latin typeface="Times New Roman" panose="02020603050405020304" pitchFamily="18" charset="0"/>
                <a:cs typeface="Times New Roman" panose="02020603050405020304" pitchFamily="18" charset="0"/>
              </a:rPr>
              <a:t>его незаметным среди </a:t>
            </a:r>
            <a:r>
              <a:rPr lang="ru-RU" sz="2800" b="1" i="1" dirty="0">
                <a:solidFill>
                  <a:srgbClr val="7030A0"/>
                </a:solidFill>
                <a:latin typeface="Times New Roman" panose="02020603050405020304" pitchFamily="18" charset="0"/>
                <a:cs typeface="Times New Roman" panose="02020603050405020304" pitchFamily="18" charset="0"/>
                <a:hlinkClick r:id="rId6" tooltip="Водоросли"/>
              </a:rPr>
              <a:t>водорослей</a:t>
            </a:r>
            <a:r>
              <a:rPr lang="ru-RU" sz="2800" b="1" i="1" dirty="0">
                <a:solidFill>
                  <a:srgbClr val="7030A0"/>
                </a:solidFill>
                <a:latin typeface="Times New Roman" panose="02020603050405020304" pitchFamily="18" charset="0"/>
                <a:cs typeface="Times New Roman" panose="02020603050405020304" pitchFamily="18" charset="0"/>
              </a:rPr>
              <a:t> и недоступным для хищников. Размеры морских коньков </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a:solidFill>
                  <a:srgbClr val="7030A0"/>
                </a:solidFill>
                <a:latin typeface="Times New Roman" panose="02020603050405020304" pitchFamily="18" charset="0"/>
                <a:cs typeface="Times New Roman" panose="02020603050405020304" pitchFamily="18" charset="0"/>
              </a:rPr>
              <a:t>от 2 до 30 </a:t>
            </a:r>
            <a:r>
              <a:rPr lang="ru-RU" sz="2800" b="1" i="1" dirty="0" smtClean="0">
                <a:solidFill>
                  <a:srgbClr val="7030A0"/>
                </a:solidFill>
                <a:latin typeface="Times New Roman" panose="02020603050405020304" pitchFamily="18" charset="0"/>
                <a:cs typeface="Times New Roman" panose="02020603050405020304" pitchFamily="18" charset="0"/>
              </a:rPr>
              <a:t>см.</a:t>
            </a:r>
            <a:r>
              <a:rPr lang="ru-RU" sz="2800" b="1" i="1" baseline="30000" dirty="0" smtClean="0">
                <a:solidFill>
                  <a:srgbClr val="7030A0"/>
                </a:solidFill>
                <a:latin typeface="Times New Roman" panose="02020603050405020304" pitchFamily="18" charset="0"/>
                <a:cs typeface="Times New Roman" panose="02020603050405020304" pitchFamily="18" charset="0"/>
              </a:rPr>
              <a:t>  </a:t>
            </a:r>
            <a:r>
              <a:rPr lang="ru-RU" sz="2800" b="1" i="1" dirty="0" smtClean="0">
                <a:solidFill>
                  <a:srgbClr val="7030A0"/>
                </a:solidFill>
                <a:latin typeface="Times New Roman" panose="02020603050405020304" pitchFamily="18" charset="0"/>
                <a:cs typeface="Times New Roman" panose="02020603050405020304" pitchFamily="18" charset="0"/>
              </a:rPr>
              <a:t>   </a:t>
            </a:r>
            <a:endParaRPr lang="ru-RU" sz="2800" b="1" i="1" dirty="0">
              <a:solidFill>
                <a:srgbClr val="7030A0"/>
              </a:solidFill>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 y="6559741"/>
            <a:ext cx="3908121" cy="2982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9350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803" y="-3696"/>
            <a:ext cx="8196197" cy="6861695"/>
          </a:xfrm>
        </p:spPr>
      </p:pic>
      <p:sp>
        <p:nvSpPr>
          <p:cNvPr id="3" name="Прямоугольник 2"/>
          <p:cNvSpPr/>
          <p:nvPr/>
        </p:nvSpPr>
        <p:spPr>
          <a:xfrm>
            <a:off x="0" y="0"/>
            <a:ext cx="3995803" cy="68579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i="1" dirty="0">
                <a:solidFill>
                  <a:srgbClr val="7030A0"/>
                </a:solidFill>
                <a:latin typeface="Times New Roman" panose="02020603050405020304" pitchFamily="18" charset="0"/>
                <a:cs typeface="Times New Roman" panose="02020603050405020304" pitchFamily="18" charset="0"/>
              </a:rPr>
              <a:t>Эти </a:t>
            </a:r>
            <a:r>
              <a:rPr lang="ru-RU" sz="2800" b="1" i="1" dirty="0">
                <a:solidFill>
                  <a:srgbClr val="7030A0"/>
                </a:solidFill>
                <a:latin typeface="Times New Roman" panose="02020603050405020304" pitchFamily="18" charset="0"/>
                <a:cs typeface="Times New Roman" panose="02020603050405020304" pitchFamily="18" charset="0"/>
                <a:hlinkClick r:id="rId3" tooltip="Животные"/>
              </a:rPr>
              <a:t>животные</a:t>
            </a:r>
            <a:r>
              <a:rPr lang="ru-RU" sz="2800" b="1" i="1" dirty="0">
                <a:solidFill>
                  <a:srgbClr val="7030A0"/>
                </a:solidFill>
                <a:latin typeface="Times New Roman" panose="02020603050405020304" pitchFamily="18" charset="0"/>
                <a:cs typeface="Times New Roman" panose="02020603050405020304" pitchFamily="18" charset="0"/>
              </a:rPr>
              <a:t> встречаются практически повсюду на Земле. У крабов пять пар ног, при этом первая пара давно превратилась в мощные клешни. Размеры крабов изменяются в зависимости от вида. Обычно панцирь краба шириной от 2 до 30 см. </a:t>
            </a:r>
            <a:br>
              <a:rPr lang="ru-RU" sz="2800" b="1" i="1" dirty="0">
                <a:solidFill>
                  <a:srgbClr val="7030A0"/>
                </a:solidFill>
                <a:latin typeface="Times New Roman" panose="02020603050405020304" pitchFamily="18" charset="0"/>
                <a:cs typeface="Times New Roman" panose="02020603050405020304" pitchFamily="18" charset="0"/>
              </a:rPr>
            </a:br>
            <a:r>
              <a:rPr lang="ru-RU" sz="2800" b="1" i="1" dirty="0" smtClean="0">
                <a:solidFill>
                  <a:srgbClr val="7030A0"/>
                </a:solidFill>
                <a:latin typeface="Times New Roman" panose="02020603050405020304" pitchFamily="18" charset="0"/>
                <a:cs typeface="Times New Roman" panose="02020603050405020304" pitchFamily="18" charset="0"/>
              </a:rPr>
              <a:t> </a:t>
            </a:r>
            <a:endParaRPr lang="ru-RU" sz="28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2823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362</Words>
  <Application>Microsoft Office PowerPoint</Application>
  <PresentationFormat>Широкоэкранный</PresentationFormat>
  <Paragraphs>19</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15</cp:revision>
  <dcterms:created xsi:type="dcterms:W3CDTF">2016-04-17T13:19:47Z</dcterms:created>
  <dcterms:modified xsi:type="dcterms:W3CDTF">2016-04-17T17:02:23Z</dcterms:modified>
</cp:coreProperties>
</file>