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3" r:id="rId6"/>
    <p:sldId id="272" r:id="rId7"/>
    <p:sldId id="259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80" r:id="rId16"/>
    <p:sldId id="275" r:id="rId17"/>
    <p:sldId id="276" r:id="rId18"/>
    <p:sldId id="277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C49484-569A-494D-93AB-EC0C03B18FE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image" Target="../media/image28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ru/url?sa=i&amp;source=images&amp;cd=&amp;cad=rja&amp;docid=CSP5XVm9tzMf8M&amp;tbnid=nR0tkSEAVkfGyM:&amp;ved=0CAgQjRwwAA&amp;url=http://i-news.com.ua/razdely/o-cheloveke/chelovek-pochemu-malchiki-lyubyat-sinij-cvet-a-devochki-rozovyj/&amp;ei=rmNIUfeBMuqr4AS-soCICg&amp;psig=AFQjCNGc-bxKK95TBLQNgZ0MYwd5M492TA&amp;ust=1363785006876079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337320"/>
          </a:xfrm>
        </p:spPr>
        <p:txBody>
          <a:bodyPr/>
          <a:lstStyle/>
          <a:p>
            <a:r>
              <a:rPr lang="ru-RU" dirty="0" smtClean="0"/>
              <a:t>мебель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Развитие  </a:t>
            </a:r>
            <a:r>
              <a:rPr lang="ru-RU" dirty="0" err="1" smtClean="0"/>
              <a:t>лексико</a:t>
            </a:r>
            <a:r>
              <a:rPr lang="ru-RU" dirty="0" smtClean="0"/>
              <a:t> – грамматического  строя  речи</a:t>
            </a:r>
          </a:p>
          <a:p>
            <a:r>
              <a:rPr lang="ru-RU" dirty="0" smtClean="0"/>
              <a:t>(задания  для  детей  4 – 7 лет)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2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</a:rPr>
              <a:t>Игра </a:t>
            </a:r>
            <a:r>
              <a:rPr lang="ru-RU" sz="1800" b="1" dirty="0" smtClean="0">
                <a:effectLst/>
              </a:rPr>
              <a:t>“для чего нужна мебель”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7716" y="1067043"/>
            <a:ext cx="71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66664" y="3096591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лежать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558924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сидеть</a:t>
            </a:r>
            <a:endParaRPr lang="ru-RU" dirty="0"/>
          </a:p>
        </p:txBody>
      </p:sp>
      <p:pic>
        <p:nvPicPr>
          <p:cNvPr id="4098" name="Picture 2" descr="http://cdn.sheknows.com/articles/2010/05/post-birthday-bl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8" y="356223"/>
            <a:ext cx="2693192" cy="17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&amp;fcy;&amp;ocy;&amp;tcy;&amp;ocy;&amp;gcy;&amp;rcy;&amp;acy;&amp;fcy;&amp;icy;&amp;yacy; &amp;Kcy;&amp;rcy;&amp;iecy;&amp;scy;&amp;lcy;&amp;ocy;, &amp;Icy;&amp;dcy;&amp;iecy;&amp;mcy;&amp;ucy; &amp;scy;&amp;icy;&amp;ncy;&amp;icy;&amp;jcy; «&amp;Ecy;&amp;Kcy;&amp;Tcy;&amp;Ocy;&amp;Rcy;&amp;Pcy;»  &amp;Icy;&amp;Kcy;&amp;IEcy;&amp;A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00489"/>
            <a:ext cx="2625821" cy="26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2028"/>
            <a:ext cx="2625821" cy="26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&amp;Ncy;&amp;acy; &amp;kcy;&amp;rcy;&amp;ocy;&amp;vcy;&amp;acy;&amp;tcy;&amp;icy;, &amp;pcy;&amp;ocy;&amp;vcy;&amp;iecy;&amp;rcy;&amp;ncy;&amp;ucy;&amp;lcy;&amp;acy;&amp;scy;&amp;soft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61" y="2407564"/>
            <a:ext cx="2538485" cy="19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94943" y="3537178"/>
            <a:ext cx="108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отдыхать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14" y="4653136"/>
            <a:ext cx="2218278" cy="147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389" y="1196752"/>
            <a:ext cx="71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5549385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лежать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24474" y="364274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сидеть</a:t>
            </a:r>
            <a:endParaRPr lang="ru-RU" dirty="0"/>
          </a:p>
        </p:txBody>
      </p:sp>
      <p:pic>
        <p:nvPicPr>
          <p:cNvPr id="5122" name="Picture 2" descr="http://www.buteykomoscow.ru/upload/iStock_000002751385XSmall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97" y="474211"/>
            <a:ext cx="2672092" cy="20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Ncy;&amp;acy; &amp;kcy;&amp;rcy;&amp;ocy;&amp;vcy;&amp;acy;&amp;tcy;&amp;icy;, &amp;pcy;&amp;ocy;&amp;vcy;&amp;iecy;&amp;rcy;&amp;ncy;&amp;ucy;&amp;lcy;&amp;acy;&amp;scy;&amp;sof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16" y="4597453"/>
            <a:ext cx="2538485" cy="19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playsafekids.com.au/product_images/brightway_yellow_chai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7449"/>
            <a:ext cx="1801659" cy="25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173" y="1713070"/>
            <a:ext cx="3354107" cy="21516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32240" y="6116871"/>
            <a:ext cx="108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отдыхать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39" b="89963" l="2822" r="980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560" y="41053"/>
            <a:ext cx="1883487" cy="26807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45" y="2692336"/>
            <a:ext cx="1756137" cy="26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 загадку.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cap="small" dirty="0" smtClean="0"/>
              <a:t>На </a:t>
            </a:r>
            <a:r>
              <a:rPr lang="ru-RU" sz="7200" cap="small" dirty="0"/>
              <a:t>четырех ногах стою, </a:t>
            </a:r>
            <a:br>
              <a:rPr lang="ru-RU" sz="7200" cap="small" dirty="0"/>
            </a:br>
            <a:r>
              <a:rPr lang="ru-RU" sz="7200" cap="small" dirty="0"/>
              <a:t>Ходить я вовсе не могу: </a:t>
            </a:r>
            <a:br>
              <a:rPr lang="ru-RU" sz="7200" cap="small" dirty="0"/>
            </a:br>
            <a:r>
              <a:rPr lang="ru-RU" sz="7200" cap="small" dirty="0"/>
              <a:t>Когда устанешь ты гулять, </a:t>
            </a:r>
            <a:br>
              <a:rPr lang="ru-RU" sz="7200" cap="small" dirty="0"/>
            </a:br>
            <a:r>
              <a:rPr lang="ru-RU" sz="7200" cap="small" dirty="0"/>
              <a:t>Ты можешь сесть и отдыхать.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6968"/>
            <a:ext cx="4041775" cy="750887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0" y="1159509"/>
            <a:ext cx="93614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 него четыре ножки,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И тарелки, чашки, ложки,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И прекрасная еда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На его спине широкой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Разместились без труда.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3631" y="2551256"/>
            <a:ext cx="1786401" cy="26085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09120"/>
            <a:ext cx="2965820" cy="2443586"/>
          </a:xfrm>
          <a:prstGeom prst="rect">
            <a:avLst/>
          </a:prstGeom>
        </p:spPr>
      </p:pic>
      <p:pic>
        <p:nvPicPr>
          <p:cNvPr id="17" name="Picture 12" descr="tiktakdk1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807295" cy="200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190_bi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3" y="4293096"/>
            <a:ext cx="2350674" cy="23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97892"/>
            <a:ext cx="4040188" cy="154297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64704"/>
            <a:ext cx="4041775" cy="152129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квартире нашей новый дом,</a:t>
            </a:r>
            <a:br>
              <a:rPr lang="ru-RU" dirty="0"/>
            </a:br>
            <a:r>
              <a:rPr lang="ru-RU" dirty="0"/>
              <a:t>Живет посуда в доме том,</a:t>
            </a:r>
            <a:br>
              <a:rPr lang="ru-RU" dirty="0"/>
            </a:br>
            <a:r>
              <a:rPr lang="ru-RU" dirty="0"/>
              <a:t>В нем место есть и для конфет,</a:t>
            </a:r>
            <a:br>
              <a:rPr lang="ru-RU" dirty="0"/>
            </a:br>
            <a:r>
              <a:rPr lang="ru-RU" dirty="0"/>
              <a:t>Он называется…</a:t>
            </a:r>
            <a:br>
              <a:rPr lang="ru-RU" dirty="0"/>
            </a:b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115202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Утром — как кресло,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Ночью — как кровать.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Можно и спать,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гостей принимать.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63" l="0" r="89764"/>
                    </a14:imgEffect>
                  </a14:imgLayer>
                </a14:imgProps>
              </a:ext>
            </a:extLst>
          </a:blip>
          <a:srcRect r="20308" b="52352"/>
          <a:stretch/>
        </p:blipFill>
        <p:spPr>
          <a:xfrm>
            <a:off x="6325481" y="3717032"/>
            <a:ext cx="2361319" cy="2990426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92" b="98761" l="2625" r="100000"/>
                    </a14:imgEffect>
                  </a14:imgLayer>
                </a14:imgProps>
              </a:ext>
            </a:extLst>
          </a:blip>
          <a:srcRect l="6649" t="57253"/>
          <a:stretch/>
        </p:blipFill>
        <p:spPr>
          <a:xfrm>
            <a:off x="1185512" y="2181110"/>
            <a:ext cx="2520280" cy="2444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600" l="10000" r="90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893" y="2230588"/>
            <a:ext cx="2128368" cy="21283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-757" t="7990" r="1354" b="59607"/>
          <a:stretch/>
        </p:blipFill>
        <p:spPr>
          <a:xfrm rot="253327" flipH="1">
            <a:off x="1686976" y="4517473"/>
            <a:ext cx="3616079" cy="20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Игра. “Четвертый лишний”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711268" y="3877644"/>
            <a:ext cx="811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Полка</a:t>
            </a:r>
          </a:p>
          <a:p>
            <a:r>
              <a:rPr lang="ru-RU" dirty="0" smtClean="0"/>
              <a:t>Груша</a:t>
            </a:r>
          </a:p>
          <a:p>
            <a:r>
              <a:rPr lang="ru-RU" dirty="0" smtClean="0"/>
              <a:t>Комод</a:t>
            </a:r>
          </a:p>
          <a:p>
            <a:r>
              <a:rPr lang="ru-RU" dirty="0" smtClean="0"/>
              <a:t>Стол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92" b="98761" l="2625" r="100000"/>
                    </a14:imgEffect>
                  </a14:imgLayer>
                </a14:imgProps>
              </a:ext>
            </a:extLst>
          </a:blip>
          <a:srcRect l="6649" t="57253"/>
          <a:stretch/>
        </p:blipFill>
        <p:spPr>
          <a:xfrm>
            <a:off x="5298596" y="3717032"/>
            <a:ext cx="3388204" cy="3286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382"/>
          <a:stretch/>
        </p:blipFill>
        <p:spPr>
          <a:xfrm>
            <a:off x="4860032" y="1268760"/>
            <a:ext cx="3452884" cy="171573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11560" y="4745046"/>
            <a:ext cx="2658026" cy="3590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7032"/>
            <a:ext cx="2812386" cy="2993143"/>
          </a:xfrm>
          <a:prstGeom prst="rect">
            <a:avLst/>
          </a:prstGeom>
        </p:spPr>
      </p:pic>
      <p:pic>
        <p:nvPicPr>
          <p:cNvPr id="12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2188052" cy="246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 описательного  рассказа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2370660"/>
              </p:ext>
            </p:extLst>
          </p:nvPr>
        </p:nvGraphicFramePr>
        <p:xfrm>
          <a:off x="3635896" y="1772816"/>
          <a:ext cx="5111752" cy="31683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7938"/>
                <a:gridCol w="1303188"/>
                <a:gridCol w="1252688"/>
                <a:gridCol w="127793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цвет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  ощупь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3928" y="2276872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2060848"/>
            <a:ext cx="1008112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irc_mi" descr="http://i-news.com.ua/wp-content/uploads/1vv7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129614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&amp;Pcy;&amp;ocy;&amp;scy;&amp;ocy;&amp;bcy;&amp;icy;&amp;yacy; &amp;kcy; &amp;bcy;&amp;lcy;&amp;ocy;&amp;kcy;&amp;acy;&amp;mcy; &amp;Dcy;&amp;softcy;&amp;iecy;&amp;ncy;&amp;iecy;&amp;shcy;&amp;acy;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5" b="83516"/>
          <a:stretch/>
        </p:blipFill>
        <p:spPr bwMode="auto">
          <a:xfrm>
            <a:off x="6239668" y="2386025"/>
            <a:ext cx="1212652" cy="357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&amp;fcy;&amp;ocy;&amp;tcy;&amp;ocy;&amp;gcy;&amp;rcy;&amp;acy;&amp;fcy;&amp;icy;&amp;yacy; &amp;Kcy;&amp;rcy;&amp;iecy;&amp;scy;&amp;lcy;&amp;ocy;, &amp;Icy;&amp;dcy;&amp;iecy;&amp;mcy;&amp;ucy; &amp;scy;&amp;icy;&amp;ncy;&amp;icy;&amp;jcy; «&amp;Ecy;&amp;Kcy;&amp;Tcy;&amp;Ocy;&amp;Rcy;&amp;Pcy;»  &amp;Icy;&amp;Kcy;&amp;IEcy;&amp;Acy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2" y="1772816"/>
            <a:ext cx="3174551" cy="31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 рассказа  по  серии  сюжетных  картин.</a:t>
            </a:r>
            <a:endParaRPr lang="ru-RU" dirty="0"/>
          </a:p>
        </p:txBody>
      </p:sp>
      <p:pic>
        <p:nvPicPr>
          <p:cNvPr id="7170" name="Picture 2" descr="&amp;Rcy;&amp;icy;&amp;scy;&amp;ucy;&amp;ncy;&amp;ocy;&amp;kcy; (39) (700x517, 16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84784"/>
            <a:ext cx="66675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к  картинкам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3096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 кого будем составлять рассказ?</a:t>
            </a:r>
            <a:br>
              <a:rPr lang="ru-RU" dirty="0"/>
            </a:br>
            <a:r>
              <a:rPr lang="ru-RU" dirty="0"/>
              <a:t>Придумай имя девочке, клички кошке, мышонку.</a:t>
            </a:r>
            <a:br>
              <a:rPr lang="ru-RU" dirty="0"/>
            </a:br>
            <a:r>
              <a:rPr lang="ru-RU" dirty="0"/>
              <a:t>Расскажи, кто жил в доме у девочки.</a:t>
            </a:r>
            <a:br>
              <a:rPr lang="ru-RU" dirty="0"/>
            </a:br>
            <a:r>
              <a:rPr lang="ru-RU" dirty="0"/>
              <a:t>Что девочка налила в кошачью миску?</a:t>
            </a:r>
            <a:br>
              <a:rPr lang="ru-RU" dirty="0"/>
            </a:br>
            <a:r>
              <a:rPr lang="ru-RU" dirty="0"/>
              <a:t>Что сделала кошка?</a:t>
            </a:r>
            <a:br>
              <a:rPr lang="ru-RU" dirty="0"/>
            </a:br>
            <a:r>
              <a:rPr lang="ru-RU" dirty="0"/>
              <a:t>Откуда выбежал мышонок и что увидел в кошачьей миске?</a:t>
            </a:r>
            <a:br>
              <a:rPr lang="ru-RU" dirty="0"/>
            </a:br>
            <a:r>
              <a:rPr lang="ru-RU" dirty="0"/>
              <a:t>Что сделал мышонок, чтобы напиться молока?</a:t>
            </a:r>
            <a:br>
              <a:rPr lang="ru-RU" dirty="0"/>
            </a:br>
            <a:r>
              <a:rPr lang="ru-RU" dirty="0"/>
              <a:t>Чему удивилась кошка, когда проснулась?</a:t>
            </a:r>
            <a:br>
              <a:rPr lang="ru-RU" dirty="0"/>
            </a:br>
            <a:r>
              <a:rPr lang="ru-RU" dirty="0"/>
              <a:t>Придумай продолжение этой истории.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&amp;Rcy;&amp;icy;&amp;scy;&amp;ucy;&amp;ncy;&amp;ocy;&amp;kcy; (39) (700x517, 16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39" y="2076125"/>
            <a:ext cx="5163678" cy="38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Примерное  составление  рассказа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Рассказ </a:t>
            </a:r>
            <a:r>
              <a:rPr lang="ru-RU" dirty="0"/>
              <a:t>ребёнку не читается, а может использоваться в качестве помощи в случае затруднений при составлении детского, авторского рассказа.</a:t>
            </a:r>
          </a:p>
          <a:p>
            <a:r>
              <a:rPr lang="ru-RU" dirty="0"/>
              <a:t>Наташа налила кошке Вишенке в миску молока. Кошка немного полакала молока, положила ушки на подушку и уснула. В это время из-за шкафа выбежал мышонок Тишка. Он огляделся и увидел в кошачьей миске молоко. Мышонок захотел молока. Он залез на стул и вытянул из коробки длинную макаронину. Мышонок Тишка тихонько подкрался к плошке, опустил макаронину в молоко и выпил его. Кошка Вишенка услышала шум, вскочила и увидела пустую плошку. Кошка удивилась, а мышонок убежал обратно за шкаф.</a:t>
            </a:r>
          </a:p>
        </p:txBody>
      </p:sp>
    </p:spTree>
    <p:extLst>
      <p:ext uri="{BB962C8B-B14F-4D97-AF65-F5344CB8AC3E}">
        <p14:creationId xmlns:p14="http://schemas.microsoft.com/office/powerpoint/2010/main" val="2591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 и  отгадай  загадку.</a:t>
            </a:r>
            <a:endParaRPr lang="ru-RU" dirty="0"/>
          </a:p>
        </p:txBody>
      </p:sp>
      <p:pic>
        <p:nvPicPr>
          <p:cNvPr id="6146" name="Picture 2" descr="&amp;Mcy;&amp;Ncy;&amp;IEcy;&amp;Mcy;&amp;Ocy;&amp;Tcy;&amp;Acy;&amp;Bcy;&amp;Lcy;&amp;Icy;&amp;TScy;&amp;Ycy;: &amp;Scy;&amp;tcy;&amp;ucy;&amp;lcy;&amp;softcy;&amp;yacy; (&amp;zcy;&amp;acy;&amp;gcy;&amp;acy;&amp;dcy;&amp;kcy;&amp;acy;); © &amp;Acy;&amp;vcy;&amp;iecy;&amp;rcy;&amp;icy;&amp;ncy;&amp;acy; &amp;Kcy;&amp;rcy;&amp;icy;&amp;scy;&amp;tcy;&amp;icy;&amp;n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0986"/>
            <a:ext cx="6624736" cy="49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Называние  предметов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0774" y="1937585"/>
            <a:ext cx="3674287" cy="16997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84" y="4725144"/>
            <a:ext cx="3200151" cy="19131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6600" l="10000" r="90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84734" y="3789040"/>
            <a:ext cx="2636246" cy="26362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80" y="4581128"/>
            <a:ext cx="2965820" cy="24435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39" b="89963" l="2822" r="980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03" y="1417638"/>
            <a:ext cx="2034471" cy="2895622"/>
          </a:xfrm>
          <a:prstGeom prst="rect">
            <a:avLst/>
          </a:prstGeom>
        </p:spPr>
      </p:pic>
      <p:pic>
        <p:nvPicPr>
          <p:cNvPr id="25" name="Объект 24"/>
          <p:cNvPicPr>
            <a:picLocks noGrp="1" noChangeAspect="1"/>
          </p:cNvPicPr>
          <p:nvPr>
            <p:ph sz="half" idx="2"/>
          </p:nvPr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963" l="0" r="89764"/>
                    </a14:imgEffect>
                  </a14:imgLayer>
                </a14:imgProps>
              </a:ext>
            </a:extLst>
          </a:blip>
          <a:srcRect r="20308" b="52352"/>
          <a:stretch/>
        </p:blipFill>
        <p:spPr>
          <a:xfrm flipH="1">
            <a:off x="6074261" y="1154074"/>
            <a:ext cx="2892447" cy="36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1" b="89965" l="9873" r="89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19671" y="-20390"/>
            <a:ext cx="6408712" cy="88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6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Обобщающее  понятие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5603" y="3227108"/>
            <a:ext cx="3682752" cy="100811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мебель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6" name="Picture 10" descr="Shkaf3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4" y="1250427"/>
            <a:ext cx="1659503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сту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28480"/>
            <a:ext cx="1584176" cy="26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ri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9623"/>
            <a:ext cx="3146800" cy="18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000147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68" y="1749280"/>
            <a:ext cx="3047315" cy="165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«Один – Много».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1" b="100000" l="9920" r="87131"/>
                    </a14:imgEffect>
                  </a14:imgLayer>
                </a14:imgProps>
              </a:ext>
            </a:extLst>
          </a:blip>
          <a:srcRect t="52441" r="19013"/>
          <a:stretch/>
        </p:blipFill>
        <p:spPr>
          <a:xfrm flipH="1">
            <a:off x="1314049" y="1595035"/>
            <a:ext cx="2084265" cy="26481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1" b="100000" l="9920" r="87131"/>
                    </a14:imgEffect>
                  </a14:imgLayer>
                </a14:imgProps>
              </a:ext>
            </a:extLst>
          </a:blip>
          <a:srcRect t="52441" r="19013"/>
          <a:stretch/>
        </p:blipFill>
        <p:spPr>
          <a:xfrm flipH="1">
            <a:off x="1948928" y="4444545"/>
            <a:ext cx="1857155" cy="2359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1" b="100000" l="9920" r="87131"/>
                    </a14:imgEffect>
                  </a14:imgLayer>
                </a14:imgProps>
              </a:ext>
            </a:extLst>
          </a:blip>
          <a:srcRect t="52441" r="19013"/>
          <a:stretch/>
        </p:blipFill>
        <p:spPr>
          <a:xfrm flipH="1">
            <a:off x="539552" y="4441293"/>
            <a:ext cx="1816630" cy="2308048"/>
          </a:xfrm>
          <a:prstGeom prst="rect">
            <a:avLst/>
          </a:prstGeom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6" y="1444447"/>
            <a:ext cx="3607206" cy="23140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216" y="3835719"/>
            <a:ext cx="2292834" cy="14708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0766" y="5162080"/>
            <a:ext cx="2474260" cy="15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454" b="39713"/>
          <a:stretch/>
        </p:blipFill>
        <p:spPr>
          <a:xfrm flipH="1">
            <a:off x="511636" y="170312"/>
            <a:ext cx="3628187" cy="3262991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454" b="39713"/>
          <a:stretch/>
        </p:blipFill>
        <p:spPr>
          <a:xfrm flipH="1">
            <a:off x="82062" y="4556891"/>
            <a:ext cx="2257690" cy="2030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454" b="39713"/>
          <a:stretch/>
        </p:blipFill>
        <p:spPr>
          <a:xfrm flipH="1">
            <a:off x="1752430" y="3109215"/>
            <a:ext cx="2387393" cy="21470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63" l="0" r="100000"/>
                    </a14:imgEffect>
                  </a14:imgLayer>
                </a14:imgProps>
              </a:ext>
            </a:extLst>
          </a:blip>
          <a:srcRect l="-2432" r="-1" b="53722"/>
          <a:stretch/>
        </p:blipFill>
        <p:spPr>
          <a:xfrm flipH="1">
            <a:off x="5148064" y="533362"/>
            <a:ext cx="3024336" cy="2956182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63" l="0" r="100000"/>
                    </a14:imgEffect>
                  </a14:imgLayer>
                </a14:imgProps>
              </a:ext>
            </a:extLst>
          </a:blip>
          <a:srcRect l="-2432" r="-1" b="53722"/>
          <a:stretch/>
        </p:blipFill>
        <p:spPr>
          <a:xfrm flipH="1">
            <a:off x="4663696" y="4614249"/>
            <a:ext cx="2292989" cy="22413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63" l="0" r="100000"/>
                    </a14:imgEffect>
                  </a14:imgLayer>
                </a14:imgProps>
              </a:ext>
            </a:extLst>
          </a:blip>
          <a:srcRect l="-2432" r="-1" b="53722"/>
          <a:stretch/>
        </p:blipFill>
        <p:spPr>
          <a:xfrm flipH="1">
            <a:off x="6638406" y="3454003"/>
            <a:ext cx="2348371" cy="22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86600" cy="1091208"/>
          </a:xfrm>
        </p:spPr>
        <p:txBody>
          <a:bodyPr/>
          <a:lstStyle/>
          <a:p>
            <a:r>
              <a:rPr lang="ru-RU" dirty="0" smtClean="0"/>
              <a:t>Игра  «Два – пять».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787208" cy="108012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1    2     3      4     5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9" name="Picture 9" descr="000147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83948"/>
            <a:ext cx="2664296" cy="14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сту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8491"/>
            <a:ext cx="1255931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hkaf3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73972"/>
            <a:ext cx="1309454" cy="20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tiktakdk1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50" y="2875809"/>
            <a:ext cx="2158438" cy="1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-1" t="2728" r="1363" b="60874"/>
          <a:stretch/>
        </p:blipFill>
        <p:spPr>
          <a:xfrm flipH="1">
            <a:off x="3664105" y="4978485"/>
            <a:ext cx="2258182" cy="17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Какой?  Какая?  Какие?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209599" y="4121853"/>
            <a:ext cx="4040188" cy="212109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Жёлтый, </a:t>
            </a:r>
            <a:r>
              <a:rPr lang="ru-RU" sz="3600" dirty="0">
                <a:solidFill>
                  <a:srgbClr val="FFFF00"/>
                </a:solidFill>
              </a:rPr>
              <a:t>Т</a:t>
            </a:r>
            <a:r>
              <a:rPr lang="ru-RU" sz="3600" dirty="0" smtClean="0">
                <a:solidFill>
                  <a:srgbClr val="FFFF00"/>
                </a:solidFill>
              </a:rPr>
              <a:t>вёрдый, Жёсткий,  Низкий;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077072"/>
            <a:ext cx="4041775" cy="2049091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оричневая, Прямоугольная, Твёрдая, </a:t>
            </a:r>
          </a:p>
          <a:p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Ж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ёсткая;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6" name="Picture 8" descr="http://playsafekids.com.au/product_images/brightway_yellow_chai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61420"/>
            <a:ext cx="2026245" cy="28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&amp;fcy;&amp;ocy;&amp;tcy;&amp;ocy;&amp;gcy;&amp;rcy;&amp;acy;&amp;fcy;&amp;icy;&amp;yacy; &amp;Vcy;&amp;iecy;&amp;rcy;&amp;khcy;&amp;ncy;&amp;yacy;&amp;yacy; &amp;pcy;&amp;ocy;&amp;lcy;&amp;kcy;&amp;acy;, &amp;kcy;&amp;lcy;&amp;acy;&amp;scy;&amp;scy;&amp;icy;&amp;chcy;&amp;iecy;&amp;scy;&amp;kcy;&amp;icy;&amp;jcy; &amp;kcy;&amp;ocy;&amp;rcy;&amp;icy;&amp;chcy;&amp;ncy;&amp;iecy;&amp;vcy;&amp;ycy;&amp;jcy; «&amp;Bcy;&amp;Icy;&amp;Lcy;&amp;Lcy;&amp;Icy;»  &amp;Icy;&amp;Kcy;&amp;IEcy;&amp;A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87" y="1289604"/>
            <a:ext cx="2832249" cy="28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005064"/>
            <a:ext cx="4040188" cy="212109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О</a:t>
            </a:r>
            <a:r>
              <a:rPr lang="ru-RU" sz="3600" dirty="0" smtClean="0">
                <a:solidFill>
                  <a:srgbClr val="FFFF00"/>
                </a:solidFill>
              </a:rPr>
              <a:t>ранжевая, Низкая,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Твёрдая;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149080"/>
            <a:ext cx="4041775" cy="1977083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Красный,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Н</a:t>
            </a:r>
            <a:r>
              <a:rPr lang="ru-RU" sz="3600" dirty="0" smtClean="0">
                <a:solidFill>
                  <a:srgbClr val="FF0000"/>
                </a:solidFill>
              </a:rPr>
              <a:t>изкий,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Ж</a:t>
            </a:r>
            <a:r>
              <a:rPr lang="ru-RU" sz="3600" dirty="0">
                <a:solidFill>
                  <a:srgbClr val="FF0000"/>
                </a:solidFill>
              </a:rPr>
              <a:t>ё</a:t>
            </a:r>
            <a:r>
              <a:rPr lang="ru-RU" sz="3600" dirty="0" smtClean="0">
                <a:solidFill>
                  <a:srgbClr val="FF0000"/>
                </a:solidFill>
              </a:rPr>
              <a:t>сткий,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Твёрдый;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&amp;fcy;&amp;ocy;&amp;tcy;&amp;ocy;&amp;gcy;&amp;rcy;&amp;acy;&amp;fcy;&amp;icy;&amp;yacy; &amp;Tcy;&amp;ucy;&amp;mcy;&amp;bcy;&amp;acy; &amp;scy; &amp;yacy;&amp;shchcy;&amp;icy;&amp;kcy;&amp;acy;&amp;mcy;&amp;icy; &amp;ncy;&amp;acy; &amp;kcy;&amp;ocy;&amp;lcy;&amp;iecy;&amp;scy;&amp;acy;&amp;khcy;, &amp;ocy;&amp;rcy;&amp;acy;&amp;ncy;&amp;zhcy;&amp;iecy;&amp;vcy;&amp;ycy;&amp;jcy; &amp;Gcy;&amp;Acy;&amp;Lcy;&amp;Acy;&amp;Ncy;&amp;Tcy; &amp;Icy;&amp;Kcy;&amp;IEcy;&amp;A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9255"/>
            <a:ext cx="2935932" cy="29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malm.com.ua/uploads/vika-amun-vika-lage-4f3080263d3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3763"/>
            <a:ext cx="2951301" cy="29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39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365104"/>
            <a:ext cx="4040188" cy="17610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Синее</a:t>
            </a: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Мягкое</a:t>
            </a: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Удобное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293096"/>
            <a:ext cx="4041775" cy="18330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Зелёный</a:t>
            </a:r>
          </a:p>
          <a:p>
            <a:r>
              <a:rPr lang="ru-RU" sz="3200" dirty="0" smtClean="0">
                <a:solidFill>
                  <a:srgbClr val="92D050"/>
                </a:solidFill>
              </a:rPr>
              <a:t>Мягкий</a:t>
            </a:r>
          </a:p>
          <a:p>
            <a:r>
              <a:rPr lang="ru-RU" sz="3200" dirty="0" smtClean="0">
                <a:solidFill>
                  <a:srgbClr val="92D050"/>
                </a:solidFill>
              </a:rPr>
              <a:t>Удобный</a:t>
            </a:r>
          </a:p>
          <a:p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&amp;fcy;&amp;ocy;&amp;tcy;&amp;ocy;&amp;gcy;&amp;rcy;&amp;acy;&amp;fcy;&amp;icy;&amp;yacy; &amp;Kcy;&amp;rcy;&amp;iecy;&amp;scy;&amp;lcy;&amp;ocy;, &amp;Icy;&amp;dcy;&amp;iecy;&amp;mcy;&amp;ucy; &amp;scy;&amp;icy;&amp;ncy;&amp;icy;&amp;jcy; «&amp;Ecy;&amp;Kcy;&amp;Tcy;&amp;Ocy;&amp;Rcy;&amp;Pcy;»  &amp;Icy;&amp;Kcy;&amp;IEcy;&amp;A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5750"/>
            <a:ext cx="2986608" cy="29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ebelport.com.ua/img/img_mebel/428_2m10-10-2011_17-2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83" y="1015750"/>
            <a:ext cx="3030625" cy="30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66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305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мебель</vt:lpstr>
      <vt:lpstr>Называние  предметов</vt:lpstr>
      <vt:lpstr>Обобщающее  понятие</vt:lpstr>
      <vt:lpstr>Игра:  «Один – Много».</vt:lpstr>
      <vt:lpstr>Презентация PowerPoint</vt:lpstr>
      <vt:lpstr>Игра  «Два – пять».</vt:lpstr>
      <vt:lpstr>Игра:  Какой?  Какая?  Какие?</vt:lpstr>
      <vt:lpstr>Презентация PowerPoint</vt:lpstr>
      <vt:lpstr>Презентация PowerPoint</vt:lpstr>
      <vt:lpstr>Игра “для чего нужна мебель” </vt:lpstr>
      <vt:lpstr>Презентация PowerPoint</vt:lpstr>
      <vt:lpstr>Отгадай  загадку.</vt:lpstr>
      <vt:lpstr>Презентация PowerPoint</vt:lpstr>
      <vt:lpstr>Игра. “Четвертый лишний” </vt:lpstr>
      <vt:lpstr>Составление  описательного  рассказа</vt:lpstr>
      <vt:lpstr>Составление  рассказа  по  серии  сюжетных  картин.</vt:lpstr>
      <vt:lpstr>Вопросы  к  картинкам</vt:lpstr>
      <vt:lpstr>Примерное  составление  рассказа</vt:lpstr>
      <vt:lpstr>Прочитай  и  отгадай  загадку.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Admin</cp:lastModifiedBy>
  <cp:revision>34</cp:revision>
  <dcterms:created xsi:type="dcterms:W3CDTF">2013-03-17T15:21:42Z</dcterms:created>
  <dcterms:modified xsi:type="dcterms:W3CDTF">2016-01-26T13:35:57Z</dcterms:modified>
</cp:coreProperties>
</file>