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8" r:id="rId4"/>
    <p:sldId id="283" r:id="rId5"/>
    <p:sldId id="259" r:id="rId6"/>
    <p:sldId id="262" r:id="rId7"/>
    <p:sldId id="285" r:id="rId8"/>
    <p:sldId id="286" r:id="rId9"/>
    <p:sldId id="287" r:id="rId10"/>
    <p:sldId id="288" r:id="rId11"/>
    <p:sldId id="289" r:id="rId12"/>
    <p:sldId id="290" r:id="rId13"/>
    <p:sldId id="297" r:id="rId14"/>
    <p:sldId id="296" r:id="rId15"/>
    <p:sldId id="294" r:id="rId16"/>
    <p:sldId id="295" r:id="rId17"/>
    <p:sldId id="292" r:id="rId18"/>
    <p:sldId id="293" r:id="rId19"/>
    <p:sldId id="298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C4157D-D697-4494-AF61-1D2BDA8C5C70}">
          <p14:sldIdLst>
            <p14:sldId id="256"/>
          </p14:sldIdLst>
        </p14:section>
        <p14:section name="Раздел без заголовка" id="{12304948-EF4B-4983-B726-82EC7CA9BBDF}">
          <p14:sldIdLst>
            <p14:sldId id="258"/>
            <p14:sldId id="283"/>
            <p14:sldId id="259"/>
            <p14:sldId id="262"/>
            <p14:sldId id="285"/>
            <p14:sldId id="286"/>
            <p14:sldId id="287"/>
            <p14:sldId id="288"/>
            <p14:sldId id="289"/>
            <p14:sldId id="290"/>
            <p14:sldId id="297"/>
            <p14:sldId id="296"/>
            <p14:sldId id="294"/>
            <p14:sldId id="295"/>
            <p14:sldId id="292"/>
            <p14:sldId id="293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FF3300"/>
    <a:srgbClr val="66FF66"/>
    <a:srgbClr val="FFFF00"/>
    <a:srgbClr val="FF66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0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9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8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8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8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4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5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2524" y="246888"/>
            <a:ext cx="8453628" cy="6149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4895087"/>
            <a:ext cx="5379720" cy="1962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5405" y="544957"/>
            <a:ext cx="6473189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BA44-A7D2-4EFE-BA99-6275EE87B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5748-D659-477A-940C-B4B0C7032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6248400" cy="5408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8898" y="2544317"/>
            <a:ext cx="7366000" cy="2782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572635" algn="l"/>
              </a:tabLst>
            </a:pPr>
            <a:r>
              <a:rPr sz="4900" spc="-10" dirty="0" smtClean="0">
                <a:latin typeface="Georgia"/>
                <a:cs typeface="Georgia"/>
              </a:rPr>
              <a:t>«</a:t>
            </a:r>
            <a:r>
              <a:rPr lang="ru-RU" sz="2800" b="1" spc="-10" dirty="0" smtClean="0"/>
              <a:t>Эта занимательная  наука математика</a:t>
            </a:r>
            <a:r>
              <a:rPr lang="ru-RU" sz="2800" b="1" spc="-5" dirty="0" smtClean="0"/>
              <a:t>, или как найти её составляющие в нашем городе</a:t>
            </a:r>
            <a:r>
              <a:rPr sz="4900" b="1" spc="-5" dirty="0" smtClean="0">
                <a:latin typeface="Georgia"/>
                <a:cs typeface="Georgia"/>
              </a:rPr>
              <a:t>»</a:t>
            </a:r>
            <a:endParaRPr sz="4900" dirty="0">
              <a:latin typeface="Georgia"/>
              <a:cs typeface="Georgia"/>
            </a:endParaRPr>
          </a:p>
          <a:p>
            <a:pPr marL="2109470" marR="2101850" indent="-1270" algn="ctr">
              <a:lnSpc>
                <a:spcPct val="100000"/>
              </a:lnSpc>
              <a:spcBef>
                <a:spcPts val="100"/>
              </a:spcBef>
            </a:pPr>
            <a:r>
              <a:rPr sz="1800" dirty="0" err="1"/>
              <a:t>исследовательский</a:t>
            </a:r>
            <a:r>
              <a:rPr sz="1800" dirty="0"/>
              <a:t> </a:t>
            </a:r>
            <a:r>
              <a:rPr lang="ru-RU" sz="1800" dirty="0" smtClean="0"/>
              <a:t> </a:t>
            </a:r>
            <a:r>
              <a:rPr sz="1800" dirty="0" err="1" smtClean="0"/>
              <a:t>проект</a:t>
            </a:r>
            <a:r>
              <a:rPr sz="1800" dirty="0" smtClean="0"/>
              <a:t>  </a:t>
            </a:r>
            <a:r>
              <a:rPr lang="ru-RU" sz="1800" dirty="0" smtClean="0"/>
              <a:t>подготовительной  </a:t>
            </a:r>
            <a:r>
              <a:rPr sz="1800" dirty="0" smtClean="0"/>
              <a:t> </a:t>
            </a:r>
            <a:r>
              <a:rPr sz="1800" spc="-5" dirty="0" err="1" smtClean="0"/>
              <a:t>груп</a:t>
            </a:r>
            <a:r>
              <a:rPr lang="ru-RU" sz="1800" spc="-5" dirty="0" smtClean="0"/>
              <a:t>п</a:t>
            </a:r>
            <a:r>
              <a:rPr sz="1800" spc="-5" dirty="0" smtClean="0"/>
              <a:t>ы</a:t>
            </a:r>
            <a:r>
              <a:rPr sz="1800" spc="-90" dirty="0" smtClean="0"/>
              <a:t> </a:t>
            </a:r>
            <a:r>
              <a:rPr sz="1800" dirty="0" smtClean="0"/>
              <a:t>«</a:t>
            </a:r>
            <a:r>
              <a:rPr lang="ru-RU" sz="1800" dirty="0" smtClean="0"/>
              <a:t>Лукоморье</a:t>
            </a:r>
            <a:r>
              <a:rPr sz="1800" dirty="0" smtClean="0"/>
              <a:t>»</a:t>
            </a:r>
            <a:endParaRPr sz="1800" dirty="0"/>
          </a:p>
        </p:txBody>
      </p:sp>
      <p:sp>
        <p:nvSpPr>
          <p:cNvPr id="5" name="object 5"/>
          <p:cNvSpPr txBox="1"/>
          <p:nvPr/>
        </p:nvSpPr>
        <p:spPr>
          <a:xfrm>
            <a:off x="556943" y="5414680"/>
            <a:ext cx="80168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algn="r">
              <a:lnSpc>
                <a:spcPct val="100000"/>
              </a:lnSpc>
            </a:pPr>
            <a:r>
              <a:rPr lang="ru-RU" sz="1600" spc="-5" dirty="0" smtClean="0">
                <a:latin typeface="Georgia"/>
                <a:cs typeface="Georgia"/>
              </a:rPr>
              <a:t>Автор:  Щелкунов Иван</a:t>
            </a:r>
          </a:p>
          <a:p>
            <a:pPr marL="317500" algn="r">
              <a:lnSpc>
                <a:spcPct val="100000"/>
              </a:lnSpc>
            </a:pPr>
            <a:r>
              <a:rPr sz="1600" spc="-5" dirty="0" err="1" smtClean="0">
                <a:latin typeface="Georgia"/>
                <a:cs typeface="Georgia"/>
              </a:rPr>
              <a:t>Педагог</a:t>
            </a:r>
            <a:r>
              <a:rPr lang="ru-RU" sz="1600" spc="-5" dirty="0" smtClean="0">
                <a:latin typeface="Georgia"/>
                <a:cs typeface="Georgia"/>
              </a:rPr>
              <a:t>и</a:t>
            </a:r>
            <a:r>
              <a:rPr sz="1600" spc="-5" dirty="0" smtClean="0">
                <a:latin typeface="Georgia"/>
                <a:cs typeface="Georgia"/>
              </a:rPr>
              <a:t>:</a:t>
            </a:r>
            <a:r>
              <a:rPr lang="ru-RU" sz="1600" spc="-5" dirty="0" smtClean="0">
                <a:latin typeface="Georgia"/>
                <a:cs typeface="Georgia"/>
              </a:rPr>
              <a:t> </a:t>
            </a:r>
            <a:r>
              <a:rPr lang="ru-RU" sz="1600" spc="-5" dirty="0" smtClean="0">
                <a:latin typeface="Georgia"/>
                <a:cs typeface="Times New Roman"/>
              </a:rPr>
              <a:t>Антонова </a:t>
            </a:r>
            <a:r>
              <a:rPr lang="ru-RU" sz="1600" spc="-5" dirty="0" smtClean="0">
                <a:latin typeface="Georgia"/>
                <a:cs typeface="Times New Roman"/>
              </a:rPr>
              <a:t>Т.А.</a:t>
            </a:r>
          </a:p>
          <a:p>
            <a:pPr marL="317500" algn="r">
              <a:lnSpc>
                <a:spcPct val="100000"/>
              </a:lnSpc>
            </a:pPr>
            <a:r>
              <a:rPr lang="ru-RU" sz="1600" spc="-5" dirty="0" smtClean="0">
                <a:latin typeface="Georgia"/>
                <a:cs typeface="Times New Roman"/>
              </a:rPr>
              <a:t>Панина М.Т.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78618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МАДОУ города Нижневартовска ДС № 10 «Белочка»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14314"/>
            <a:ext cx="4070226" cy="305267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2276873"/>
            <a:ext cx="273630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5400000">
            <a:off x="6748245" y="892716"/>
            <a:ext cx="1584179" cy="608076"/>
          </a:xfrm>
          <a:prstGeom prst="trapezoid">
            <a:avLst>
              <a:gd name="adj" fmla="val 27278"/>
            </a:avLst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9039"/>
            <a:ext cx="4070227" cy="275949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4313045"/>
            <a:ext cx="2016224" cy="18722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3501008"/>
            <a:ext cx="792088" cy="216024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56701 -0.0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4743 0.05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39375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76771 0.073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85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788"/>
            <a:ext cx="6290820" cy="393525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292080" y="4509120"/>
            <a:ext cx="2160240" cy="21078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59632" y="4698944"/>
            <a:ext cx="1705250" cy="1656184"/>
          </a:xfrm>
          <a:prstGeom prst="ellipse">
            <a:avLst/>
          </a:prstGeom>
          <a:noFill/>
          <a:ln>
            <a:solidFill>
              <a:srgbClr val="A0F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0352" y="1484784"/>
            <a:ext cx="561497" cy="202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509 L -0.29931 -0.44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5382 -0.44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18038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r="146"/>
          <a:stretch/>
        </p:blipFill>
        <p:spPr bwMode="auto">
          <a:xfrm>
            <a:off x="251519" y="188642"/>
            <a:ext cx="8672523" cy="590465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691680" y="3186545"/>
            <a:ext cx="1425593" cy="602495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V="1">
            <a:off x="4850369" y="2687782"/>
            <a:ext cx="490558" cy="453188"/>
          </a:xfrm>
          <a:prstGeom prst="straightConnector1">
            <a:avLst/>
          </a:prstGeom>
          <a:ln w="76200">
            <a:solidFill>
              <a:srgbClr val="A0FA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64631" y="2701996"/>
            <a:ext cx="506969" cy="48454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56176" y="2459721"/>
            <a:ext cx="506969" cy="48454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341025" y="1340768"/>
            <a:ext cx="506969" cy="48454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857725" y="2522247"/>
            <a:ext cx="506969" cy="48454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21831" y="4653136"/>
            <a:ext cx="506969" cy="48454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562060" y="3813827"/>
            <a:ext cx="506969" cy="48454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41273" y="3657600"/>
            <a:ext cx="1399309" cy="540327"/>
          </a:xfrm>
          <a:prstGeom prst="straightConnector1">
            <a:avLst/>
          </a:prstGeom>
          <a:ln w="762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031674" y="1205346"/>
            <a:ext cx="20780" cy="3093030"/>
          </a:xfrm>
          <a:prstGeom prst="line">
            <a:avLst/>
          </a:prstGeom>
          <a:ln w="762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03418" y="3976256"/>
            <a:ext cx="928255" cy="221671"/>
          </a:xfrm>
          <a:prstGeom prst="line">
            <a:avLst/>
          </a:prstGeom>
          <a:ln w="762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073236" y="3976256"/>
            <a:ext cx="777133" cy="221671"/>
          </a:xfrm>
          <a:prstGeom prst="line">
            <a:avLst/>
          </a:prstGeom>
          <a:ln w="762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134039" y="3621187"/>
            <a:ext cx="460470" cy="93180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7864387" y="3952373"/>
            <a:ext cx="506969" cy="48454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402276" y="2656421"/>
            <a:ext cx="506969" cy="48454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144981" y="3976256"/>
            <a:ext cx="928255" cy="221671"/>
          </a:xfrm>
          <a:prstGeom prst="line">
            <a:avLst/>
          </a:prstGeom>
          <a:ln w="762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s.wikimapia.org/p/00/04/70/98/6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164"/>
            <a:ext cx="5250527" cy="33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ionkursk.narod.ru/1/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zformata.ru/content/Images/000/022/681/image22681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090"/>
            <a:ext cx="4355976" cy="348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sttbeb.fototerra.ru/image.html?id=201202&amp;size=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74403"/>
            <a:ext cx="4624282" cy="34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k.convdocs.org/pars_docs/refs/181/180202/180202_html_m2e785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" y="116632"/>
            <a:ext cx="4796602" cy="350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4992" y="219998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Средняя школа № 1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4" name="Picture 6" descr="http://static.wixstatic.com/media/87040a_99779e5999c74dfd8901df2fe8aee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40" y="3140968"/>
            <a:ext cx="4711751" cy="35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tmaster.ru/files/dentmaster.ru/images/vokz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9" y="620688"/>
            <a:ext cx="4338274" cy="29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ifenv.ru/uploads/billboard/photoreports/image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93" y="3535465"/>
            <a:ext cx="4377524" cy="29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orodokk.ru/partners/fotosmall.php?foto=city/Nizhnevartovsk_03.jpg&amp;w=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17" y="640535"/>
            <a:ext cx="4373300" cy="28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v.hanty.usi.ru/foto/albums/album74/a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0" y="3535467"/>
            <a:ext cx="4338274" cy="29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40706"/>
            <a:ext cx="1591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Утро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5399" y="640535"/>
            <a:ext cx="1741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6923" y="3535465"/>
            <a:ext cx="201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Вечер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8496" y="3535467"/>
            <a:ext cx="1701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Ночь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unlib.ru/cimg/2014/102423/28034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91" y="3356993"/>
            <a:ext cx="4080273" cy="27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indmapplaces.com/bphoto/36/dvorets-iskusstv-quotneftyanikquot_368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44959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t.tourbina.ru/photos.3/4/4/440307/big.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91" y="400353"/>
            <a:ext cx="4080273" cy="29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rv56750.ht-test.ru/Portfolio/01_ObscestveniObjekti/08_DomTehnike/P1010024_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56994"/>
            <a:ext cx="4488677" cy="27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370182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8638" y="404664"/>
            <a:ext cx="1962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1653" y="3341095"/>
            <a:ext cx="1627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409" y="3360480"/>
            <a:ext cx="2044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4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3617" y="3837709"/>
            <a:ext cx="71444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ject 2"/>
          <p:cNvSpPr/>
          <p:nvPr/>
        </p:nvSpPr>
        <p:spPr>
          <a:xfrm>
            <a:off x="-13856" y="554181"/>
            <a:ext cx="6719455" cy="5408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419600" y="1828800"/>
            <a:ext cx="3733799" cy="3581400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«Злая волшебница заколдовала царицу Математику, зашифровав её  в нашем городе. И только тогда, когда будут найдены все составляющие </a:t>
            </a:r>
            <a:r>
              <a:rPr lang="ru-RU" sz="1400" b="1" dirty="0" smtClean="0">
                <a:solidFill>
                  <a:schemeClr val="tx1"/>
                </a:solidFill>
              </a:rPr>
              <a:t>математики (</a:t>
            </a:r>
            <a:r>
              <a:rPr lang="ru-RU" sz="1400" b="1" dirty="0">
                <a:solidFill>
                  <a:schemeClr val="tx1"/>
                </a:solidFill>
              </a:rPr>
              <a:t>количество, величина, форма, ориентировка в пространстве, ориентировка во времени), во всех детских садах города продолжаться занятия 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2" name="Выноска-облако 1"/>
          <p:cNvSpPr/>
          <p:nvPr/>
        </p:nvSpPr>
        <p:spPr>
          <a:xfrm flipH="1">
            <a:off x="1219200" y="1717964"/>
            <a:ext cx="3200400" cy="2737355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Однажды…</a:t>
            </a:r>
            <a:endParaRPr lang="ru-RU" sz="2400" b="1" dirty="0">
              <a:solidFill>
                <a:schemeClr val="tx1"/>
              </a:solidFill>
              <a:latin typeface="Times New Roman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Выноска-облако 3"/>
          <p:cNvSpPr/>
          <p:nvPr/>
        </p:nvSpPr>
        <p:spPr>
          <a:xfrm flipH="1">
            <a:off x="0" y="533400"/>
            <a:ext cx="3657600" cy="2590800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84859" y="1367134"/>
            <a:ext cx="2468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Цель исследования</a:t>
            </a:r>
            <a:r>
              <a:rPr lang="ru-RU" b="1" dirty="0" smtClean="0">
                <a:latin typeface="Times New Roman"/>
                <a:ea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</a:rPr>
              <a:t>Найти математические составляющие, зашифрованные в нашем городе. </a:t>
            </a:r>
            <a:endParaRPr lang="ru-RU" dirty="0">
              <a:effectLst/>
              <a:latin typeface="Times New Roman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657600" y="990600"/>
            <a:ext cx="5257800" cy="4419600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Aft>
                <a:spcPts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3734" y="1570563"/>
            <a:ext cx="41344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Задачи: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1</a:t>
            </a:r>
            <a:r>
              <a:rPr lang="ru-RU" sz="1600" b="1" dirty="0">
                <a:latin typeface="Times New Roman"/>
                <a:ea typeface="Times New Roman"/>
              </a:rPr>
              <a:t>. </a:t>
            </a:r>
            <a:r>
              <a:rPr lang="ru-RU" sz="1600" dirty="0">
                <a:latin typeface="Times New Roman"/>
                <a:ea typeface="Times New Roman"/>
              </a:rPr>
              <a:t>Подумать 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что </a:t>
            </a:r>
            <a:r>
              <a:rPr lang="ru-RU" sz="1600" dirty="0" smtClean="0">
                <a:latin typeface="Times New Roman"/>
                <a:ea typeface="Times New Roman"/>
              </a:rPr>
              <a:t>такое город?</a:t>
            </a:r>
            <a:endParaRPr lang="ru-RU" sz="1600" dirty="0">
              <a:latin typeface="Arial Unicode MS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2</a:t>
            </a:r>
            <a:r>
              <a:rPr lang="ru-RU" sz="1600" b="1" dirty="0" smtClean="0">
                <a:latin typeface="Times New Roman"/>
                <a:ea typeface="Times New Roman"/>
              </a:rPr>
              <a:t>.</a:t>
            </a:r>
            <a:r>
              <a:rPr lang="ru-RU" sz="1600" dirty="0" smtClean="0">
                <a:latin typeface="Times New Roman"/>
                <a:ea typeface="Times New Roman"/>
              </a:rPr>
              <a:t>Рассмотреть дома, дороги, памятники , вокзал ,аэропорт - одним словом всё, что находиться в нашем городе.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4</a:t>
            </a:r>
            <a:r>
              <a:rPr lang="ru-RU" sz="1600" dirty="0" smtClean="0">
                <a:latin typeface="Times New Roman"/>
                <a:ea typeface="Times New Roman"/>
              </a:rPr>
              <a:t>Предположить,где могли бы спрятать</a:t>
            </a:r>
            <a:r>
              <a:rPr lang="ru-RU" sz="1600" dirty="0" smtClean="0">
                <a:solidFill>
                  <a:prstClr val="black"/>
                </a:solidFill>
              </a:rPr>
              <a:t> составляющих </a:t>
            </a:r>
            <a:r>
              <a:rPr lang="ru-RU" sz="1600" dirty="0">
                <a:solidFill>
                  <a:prstClr val="black"/>
                </a:solidFill>
              </a:rPr>
              <a:t>математики(количество, величина, форма, ориентировка в пространстве, ориентировка во времени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6</a:t>
            </a:r>
            <a:r>
              <a:rPr lang="ru-RU" sz="1600" b="1" dirty="0">
                <a:latin typeface="Times New Roman"/>
                <a:ea typeface="Times New Roman"/>
              </a:rPr>
              <a:t>. </a:t>
            </a:r>
            <a:r>
              <a:rPr lang="ru-RU" sz="1600" dirty="0">
                <a:latin typeface="Times New Roman"/>
                <a:ea typeface="Times New Roman"/>
              </a:rPr>
              <a:t>Сделать выводы </a:t>
            </a:r>
            <a:r>
              <a:rPr lang="ru-RU" sz="1600" dirty="0" smtClean="0">
                <a:latin typeface="Times New Roman"/>
                <a:ea typeface="Times New Roman"/>
              </a:rPr>
              <a:t>о полученных результатах</a:t>
            </a:r>
            <a:endParaRPr lang="ru-RU" sz="1600" dirty="0">
              <a:latin typeface="Arial Unicode MS"/>
            </a:endParaRPr>
          </a:p>
          <a:p>
            <a:pPr algn="ctr"/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8897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57200" y="2438400"/>
            <a:ext cx="2819400" cy="3429000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914399" y="2891016"/>
            <a:ext cx="1981200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ts val="25"/>
              </a:spcBef>
            </a:pPr>
            <a:r>
              <a:rPr lang="ru-RU" sz="2000" b="1" kern="0" spc="-15" dirty="0" smtClean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ЧТО</a:t>
            </a:r>
            <a:r>
              <a:rPr lang="ru-RU" sz="2000" b="1" kern="0" spc="-95" dirty="0" smtClean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2000" b="1" kern="0" spc="-5" dirty="0" smtClean="0">
                <a:solidFill>
                  <a:srgbClr val="00A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ЗНАЕМ?</a:t>
            </a:r>
          </a:p>
          <a:p>
            <a:pPr lvl="0" algn="just">
              <a:spcBef>
                <a:spcPts val="25"/>
              </a:spcBef>
            </a:pPr>
            <a:r>
              <a:rPr lang="ru-RU" sz="1600" dirty="0" smtClean="0">
                <a:latin typeface="Times New Roman"/>
                <a:ea typeface="Times New Roman"/>
              </a:rPr>
              <a:t>Город состоит из разных зданий- это дома, школы, детские сады, больницы, магазины и др. в разное время суток и года он выглядит по разному.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895599" y="533400"/>
            <a:ext cx="5323611" cy="3023335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3291348" y="882134"/>
            <a:ext cx="5334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5" dirty="0">
                <a:solidFill>
                  <a:srgbClr val="0000FF"/>
                </a:solidFill>
                <a:cs typeface="Calibri"/>
              </a:rPr>
              <a:t>ЧТО </a:t>
            </a:r>
            <a:r>
              <a:rPr lang="ru-RU" sz="1600" b="1" spc="-20" dirty="0">
                <a:solidFill>
                  <a:srgbClr val="0000FF"/>
                </a:solidFill>
                <a:cs typeface="Calibri"/>
              </a:rPr>
              <a:t>ХОТИМ</a:t>
            </a:r>
            <a:r>
              <a:rPr lang="ru-RU" sz="1600" b="1" spc="-114" dirty="0">
                <a:solidFill>
                  <a:srgbClr val="0000FF"/>
                </a:solidFill>
                <a:cs typeface="Calibri"/>
              </a:rPr>
              <a:t> </a:t>
            </a:r>
            <a:r>
              <a:rPr lang="ru-RU" sz="1600" b="1" spc="-20" dirty="0">
                <a:solidFill>
                  <a:srgbClr val="0000FF"/>
                </a:solidFill>
                <a:cs typeface="Calibri"/>
              </a:rPr>
              <a:t>УЗНАТЬ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478991" y="3429000"/>
            <a:ext cx="4021791" cy="2667000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3572" y="3106131"/>
            <a:ext cx="3647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5"/>
              </a:spcBef>
            </a:pPr>
            <a:endParaRPr lang="en-US" b="1" spc="-50" dirty="0" smtClean="0">
              <a:solidFill>
                <a:srgbClr val="FF0000"/>
              </a:solidFill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endParaRPr lang="en-US" b="1" spc="-50" dirty="0">
              <a:solidFill>
                <a:srgbClr val="FF0000"/>
              </a:solidFill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r>
              <a:rPr lang="ru-RU" b="1" spc="-50" dirty="0" smtClean="0">
                <a:solidFill>
                  <a:srgbClr val="FF0000"/>
                </a:solidFill>
                <a:cs typeface="Calibri"/>
              </a:rPr>
              <a:t>ГДЕ </a:t>
            </a:r>
            <a:endParaRPr lang="en-US" b="1" spc="-50" dirty="0">
              <a:solidFill>
                <a:srgbClr val="FF0000"/>
              </a:solidFill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r>
              <a:rPr lang="ru-RU" b="1" spc="-10" dirty="0" smtClean="0">
                <a:solidFill>
                  <a:srgbClr val="FF0000"/>
                </a:solidFill>
                <a:cs typeface="Calibri"/>
              </a:rPr>
              <a:t>МОЖЕМ </a:t>
            </a:r>
            <a:r>
              <a:rPr lang="ru-RU" b="1" dirty="0">
                <a:solidFill>
                  <a:srgbClr val="FF0000"/>
                </a:solidFill>
                <a:cs typeface="Calibri"/>
              </a:rPr>
              <a:t>ОБ</a:t>
            </a:r>
            <a:r>
              <a:rPr lang="ru-RU" b="1" spc="-40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b="1" spc="-20" dirty="0">
                <a:solidFill>
                  <a:srgbClr val="FF0000"/>
                </a:solidFill>
                <a:cs typeface="Calibri"/>
              </a:rPr>
              <a:t>ЭТОМ</a:t>
            </a:r>
            <a:endParaRPr lang="ru-RU" dirty="0"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lang="ru-RU" b="1" spc="-20" dirty="0" smtClean="0">
                <a:solidFill>
                  <a:srgbClr val="FF0000"/>
                </a:solidFill>
                <a:cs typeface="Calibri"/>
              </a:rPr>
              <a:t>                            УЗНАТЬ?</a:t>
            </a:r>
            <a:r>
              <a:rPr lang="ru-RU" dirty="0">
                <a:cs typeface="Calibri"/>
              </a:rPr>
              <a:t> </a:t>
            </a:r>
            <a:endParaRPr lang="ru-RU" dirty="0" smtClean="0"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lang="ru-RU" dirty="0" smtClean="0">
                <a:cs typeface="Calibri"/>
              </a:rPr>
              <a:t>В </a:t>
            </a:r>
            <a:r>
              <a:rPr lang="ru-RU" spc="-10" dirty="0">
                <a:cs typeface="Calibri"/>
              </a:rPr>
              <a:t>библиотеке</a:t>
            </a:r>
            <a:r>
              <a:rPr lang="ru-RU" spc="-105" dirty="0">
                <a:cs typeface="Calibri"/>
              </a:rPr>
              <a:t> </a:t>
            </a:r>
            <a:r>
              <a:rPr lang="ru-RU" spc="-105" dirty="0" smtClean="0">
                <a:cs typeface="Calibri"/>
              </a:rPr>
              <a:t>, в</a:t>
            </a:r>
            <a:r>
              <a:rPr lang="ru-RU" dirty="0" smtClean="0">
                <a:cs typeface="Calibri"/>
              </a:rPr>
              <a:t> </a:t>
            </a:r>
            <a:r>
              <a:rPr lang="ru-RU" spc="-5" dirty="0">
                <a:cs typeface="Calibri"/>
              </a:rPr>
              <a:t>интернете </a:t>
            </a:r>
            <a:r>
              <a:rPr lang="ru-RU" spc="-5" dirty="0" smtClean="0">
                <a:cs typeface="Calibri"/>
              </a:rPr>
              <a:t>,в</a:t>
            </a:r>
            <a:r>
              <a:rPr lang="ru-RU" dirty="0" smtClean="0">
                <a:cs typeface="Calibri"/>
              </a:rPr>
              <a:t> </a:t>
            </a:r>
            <a:r>
              <a:rPr lang="ru-RU" dirty="0">
                <a:cs typeface="Calibri"/>
              </a:rPr>
              <a:t>книгах </a:t>
            </a:r>
            <a:r>
              <a:rPr lang="ru-RU" dirty="0" smtClean="0">
                <a:cs typeface="Calibri"/>
              </a:rPr>
              <a:t>.</a:t>
            </a:r>
            <a:endParaRPr lang="ru-RU" dirty="0"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600" y="1219200"/>
            <a:ext cx="441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">
              <a:lnSpc>
                <a:spcPct val="100000"/>
              </a:lnSpc>
            </a:pPr>
            <a:r>
              <a:rPr lang="ru-RU" i="1" spc="-85" dirty="0" smtClean="0">
                <a:cs typeface="Calibri"/>
              </a:rPr>
              <a:t> Как используются числа</a:t>
            </a:r>
            <a:r>
              <a:rPr lang="ru-RU" i="1" spc="-5" dirty="0" smtClean="0">
                <a:cs typeface="Calibri"/>
              </a:rPr>
              <a:t>? </a:t>
            </a:r>
            <a:r>
              <a:rPr lang="ru-RU" i="1" dirty="0" smtClean="0">
                <a:cs typeface="Calibri"/>
              </a:rPr>
              <a:t>Где используются геометрические фигуры? </a:t>
            </a:r>
            <a:r>
              <a:rPr lang="ru-RU" i="1" spc="-5" dirty="0" smtClean="0">
                <a:cs typeface="Calibri"/>
              </a:rPr>
              <a:t> </a:t>
            </a:r>
            <a:r>
              <a:rPr lang="ru-RU" i="1" dirty="0" smtClean="0">
                <a:cs typeface="Calibri"/>
              </a:rPr>
              <a:t>Какие используются линии?  Какой бывает город в разное время суток</a:t>
            </a:r>
            <a:r>
              <a:rPr lang="ru-RU" i="1" spc="-5" dirty="0" smtClean="0">
                <a:cs typeface="Calibri"/>
              </a:rPr>
              <a:t>? </a:t>
            </a:r>
            <a:r>
              <a:rPr lang="ru-RU" i="1" dirty="0" smtClean="0">
                <a:cs typeface="Calibri"/>
              </a:rPr>
              <a:t>Как </a:t>
            </a:r>
            <a:r>
              <a:rPr lang="ru-RU" i="1" spc="-5" dirty="0" smtClean="0">
                <a:cs typeface="Calibri"/>
              </a:rPr>
              <a:t>время отражается на архитектуре города</a:t>
            </a:r>
            <a:r>
              <a:rPr lang="ru-RU" spc="-5" dirty="0" smtClean="0">
                <a:cs typeface="Calibri"/>
              </a:rPr>
              <a:t>?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209800" y="685800"/>
            <a:ext cx="5029200" cy="1143000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Где же зашифрованы математические составляющие?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1108173" y="3818211"/>
            <a:ext cx="1406427" cy="1042600"/>
          </a:xfrm>
          <a:prstGeom prst="star8">
            <a:avLst>
              <a:gd name="adj" fmla="val 38223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6504039" y="3926359"/>
            <a:ext cx="1797874" cy="826304"/>
          </a:xfrm>
          <a:prstGeom prst="star8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Величина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3543300" y="3661613"/>
            <a:ext cx="2421414" cy="1501877"/>
          </a:xfrm>
          <a:prstGeom prst="star8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Ориентировка в пространстве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6-конечная звезда 1"/>
          <p:cNvSpPr/>
          <p:nvPr/>
        </p:nvSpPr>
        <p:spPr>
          <a:xfrm>
            <a:off x="1676400" y="1828800"/>
            <a:ext cx="2399071" cy="1719471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Ориентировка </a:t>
            </a:r>
            <a:r>
              <a:rPr lang="ru-RU" dirty="0" smtClean="0">
                <a:solidFill>
                  <a:schemeClr val="tx1"/>
                </a:solidFill>
              </a:rPr>
              <a:t>во времени</a:t>
            </a:r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5257800" y="1794387"/>
            <a:ext cx="1981200" cy="1523999"/>
          </a:xfrm>
          <a:prstGeom prst="star6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оличество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400087" cy="273630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Трапеция 3"/>
          <p:cNvSpPr/>
          <p:nvPr/>
        </p:nvSpPr>
        <p:spPr>
          <a:xfrm rot="10800000">
            <a:off x="5004048" y="2163112"/>
            <a:ext cx="4032448" cy="617817"/>
          </a:xfrm>
          <a:prstGeom prst="trapezoid">
            <a:avLst>
              <a:gd name="adj" fmla="val 36213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131514"/>
            <a:ext cx="457200" cy="1910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56992"/>
            <a:ext cx="4248472" cy="31718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Трапеция 5"/>
          <p:cNvSpPr/>
          <p:nvPr/>
        </p:nvSpPr>
        <p:spPr>
          <a:xfrm>
            <a:off x="4877296" y="4513449"/>
            <a:ext cx="4140650" cy="858909"/>
          </a:xfrm>
          <a:prstGeom prst="trapezoid">
            <a:avLst>
              <a:gd name="adj" fmla="val 72035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51181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74028 0.13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4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50382 -0.0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11291" r="6302" b="7115"/>
          <a:stretch/>
        </p:blipFill>
        <p:spPr bwMode="auto">
          <a:xfrm>
            <a:off x="110045" y="332656"/>
            <a:ext cx="8766642" cy="3269526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241732" y="4937332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13248" y="4941168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0045" y="4282243"/>
            <a:ext cx="8624208" cy="2232249"/>
          </a:xfrm>
          <a:prstGeom prst="triangle">
            <a:avLst>
              <a:gd name="adj" fmla="val 54614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4251532"/>
            <a:ext cx="914400" cy="914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1094 -0.3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07587 -0.3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243 -0.46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27049 -0.34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4" y="2286000"/>
            <a:ext cx="5120580" cy="34137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5363497" y="533400"/>
            <a:ext cx="3325460" cy="1376536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52344 0.4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552395" cy="266429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Хорда 2"/>
          <p:cNvSpPr/>
          <p:nvPr/>
        </p:nvSpPr>
        <p:spPr>
          <a:xfrm rot="8118375">
            <a:off x="5385132" y="1405836"/>
            <a:ext cx="2289028" cy="2434196"/>
          </a:xfrm>
          <a:prstGeom prst="chord">
            <a:avLst>
              <a:gd name="adj1" fmla="val 2687250"/>
              <a:gd name="adj2" fmla="val 13303244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39257"/>
            <a:ext cx="3552395" cy="250190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ирог 3"/>
          <p:cNvSpPr/>
          <p:nvPr/>
        </p:nvSpPr>
        <p:spPr>
          <a:xfrm rot="5561158">
            <a:off x="5828508" y="3941174"/>
            <a:ext cx="1402274" cy="2397628"/>
          </a:xfrm>
          <a:prstGeom prst="pie">
            <a:avLst>
              <a:gd name="adj1" fmla="val 5241636"/>
              <a:gd name="adj2" fmla="val 15885670"/>
            </a:avLst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45816 -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20231E-7 L -0.42673 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3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282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Georgia</vt:lpstr>
      <vt:lpstr>Times New Roman</vt:lpstr>
      <vt:lpstr>Office Theme</vt:lpstr>
      <vt:lpstr>Тема Office</vt:lpstr>
      <vt:lpstr>«Эта занимательная  наука математика, или как найти её составляющие в нашем городе» исследовательский  проект  подготовительной   группы «Лукоморье»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«Эта занимательная  наука математика, или можно ли построить город без математических знаний  » исследовательский  проект  подготовительной   группы «Лукоморье»</dc:title>
  <cp:lastModifiedBy>User</cp:lastModifiedBy>
  <cp:revision>70</cp:revision>
  <dcterms:created xsi:type="dcterms:W3CDTF">2016-01-24T12:55:21Z</dcterms:created>
  <dcterms:modified xsi:type="dcterms:W3CDTF">2021-01-09T07:21:24Z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2016-01-24T00:00:00Z</vt:filetime>
  </property>
</Properties>
</file>